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4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manobranding.uz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manobranding.uz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manobranding.uz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manobranding.uz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manobranding.uz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manobranding.uz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Титульный слайд">
    <p:bg>
      <p:bgPr>
        <a:solidFill>
          <a:srgbClr val="1D4E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9" y="3399485"/>
            <a:ext cx="5508626" cy="234072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>
                <a:solidFill>
                  <a:srgbClr val="00B0F0"/>
                </a:solidFill>
              </a:defRPr>
            </a:lvl1pPr>
          </a:lstStyle>
          <a:p>
            <a:r>
              <a:t>Текст заголовка</a:t>
            </a:r>
          </a:p>
        </p:txBody>
      </p:sp>
      <p:pic>
        <p:nvPicPr>
          <p:cNvPr id="26" name="Google Shape;26;p12" descr="Google Shape;26;p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244" y="523185"/>
            <a:ext cx="1763713" cy="578845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Google Shape;27;p12"/>
          <p:cNvSpPr txBox="1"/>
          <p:nvPr/>
        </p:nvSpPr>
        <p:spPr>
          <a:xfrm>
            <a:off x="561663" y="6354170"/>
            <a:ext cx="11068677" cy="228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 b="1">
                <a:solidFill>
                  <a:srgbClr val="F2F2F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</a:t>
            </a:r>
            <a:r>
              <a:rPr b="0"/>
              <a:t>2017-2021 /+998 99 868-19-99 / </a:t>
            </a:r>
            <a:r>
              <a:rPr b="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/>
              </a:rPr>
              <a:t>office@manobranding.uz</a:t>
            </a:r>
            <a:r>
              <a:rPr b="0"/>
              <a:t> / Ташкент, улица Тараса Шевченко, 21, 2-й этаж</a:t>
            </a:r>
          </a:p>
        </p:txBody>
      </p:sp>
      <p:sp>
        <p:nvSpPr>
          <p:cNvPr id="2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7" y="437281"/>
            <a:ext cx="9251952" cy="3701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6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15939" y="1089025"/>
            <a:ext cx="5508624" cy="15713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har char="—"/>
            </a:lvl1pPr>
            <a:lvl2pPr>
              <a:buChar char="—"/>
            </a:lvl2pPr>
            <a:lvl3pPr>
              <a:buChar char="—"/>
            </a:lvl3pPr>
            <a:lvl4pPr>
              <a:buChar char="—"/>
            </a:lvl4pPr>
            <a:lvl5pPr>
              <a:buChar char="—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7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444862" y="6365510"/>
            <a:ext cx="231202" cy="227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8" name="Google Shape;32;p13"/>
          <p:cNvSpPr txBox="1"/>
          <p:nvPr/>
        </p:nvSpPr>
        <p:spPr>
          <a:xfrm>
            <a:off x="561663" y="6354399"/>
            <a:ext cx="10097127" cy="22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>
                <a:solidFill>
                  <a:srgbClr val="BFBFB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MA’NO Branding, 2017-2021 /+998 99 868-19-99 /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office@manobranding.uz</a:t>
            </a:r>
            <a:r>
              <a:t> / Ташкент, улица Тараса Шевченко, 21, 2-й этаж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Заголовок раздела">
    <p:bg>
      <p:bgPr>
        <a:solidFill>
          <a:srgbClr val="1D4E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444861" y="6365510"/>
            <a:ext cx="231203" cy="227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2F2F2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6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9" y="2919950"/>
            <a:ext cx="5508626" cy="50905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rgbClr val="00B0F0"/>
                </a:solidFill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47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15939" y="3602039"/>
            <a:ext cx="3635376" cy="275461"/>
          </a:xfrm>
          <a:prstGeom prst="rect">
            <a:avLst/>
          </a:prstGeom>
        </p:spPr>
        <p:txBody>
          <a:bodyPr>
            <a:normAutofit/>
          </a:bodyPr>
          <a:lstStyle>
            <a:lvl1pPr marL="317500" indent="-177800">
              <a:lnSpc>
                <a:spcPct val="85000"/>
              </a:lnSpc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2F2F2"/>
                </a:solidFill>
              </a:defRPr>
            </a:lvl1pPr>
            <a:lvl2pPr marL="317500" indent="279400">
              <a:lnSpc>
                <a:spcPct val="85000"/>
              </a:lnSpc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2F2F2"/>
                </a:solidFill>
              </a:defRPr>
            </a:lvl2pPr>
            <a:lvl3pPr marL="317500" indent="736600">
              <a:lnSpc>
                <a:spcPct val="85000"/>
              </a:lnSpc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2F2F2"/>
                </a:solidFill>
              </a:defRPr>
            </a:lvl3pPr>
            <a:lvl4pPr marL="317500" indent="1193800">
              <a:lnSpc>
                <a:spcPct val="85000"/>
              </a:lnSpc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2F2F2"/>
                </a:solidFill>
              </a:defRPr>
            </a:lvl4pPr>
            <a:lvl5pPr marL="317500" indent="1651000">
              <a:lnSpc>
                <a:spcPct val="85000"/>
              </a:lnSpc>
              <a:spcBef>
                <a:spcPts val="0"/>
              </a:spcBef>
              <a:buClrTx/>
              <a:buSzTx/>
              <a:buFontTx/>
              <a:buNone/>
              <a:defRPr>
                <a:solidFill>
                  <a:srgbClr val="F2F2F2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8" name="Google Shape;37;p14"/>
          <p:cNvSpPr txBox="1"/>
          <p:nvPr/>
        </p:nvSpPr>
        <p:spPr>
          <a:xfrm>
            <a:off x="561663" y="6354399"/>
            <a:ext cx="10097127" cy="22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>
                <a:solidFill>
                  <a:srgbClr val="F2F2F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MA’NO Branding, 2017-2021 /+998 99 868-19-99 /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office@manobranding.uz</a:t>
            </a:r>
            <a:r>
              <a:t> / Ташкент, улица Тараса Шевченко, 21, 2-й этаж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7" y="437281"/>
            <a:ext cx="10188576" cy="3701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56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15937" y="1097220"/>
            <a:ext cx="5508627" cy="1571372"/>
          </a:xfrm>
          <a:prstGeom prst="rect">
            <a:avLst/>
          </a:prstGeom>
        </p:spPr>
        <p:txBody>
          <a:bodyPr>
            <a:normAutofit/>
          </a:bodyPr>
          <a:lstStyle>
            <a:lvl1pPr indent="-342900"/>
            <a:lvl2pPr indent="-342900"/>
            <a:lvl3pPr indent="-342900"/>
            <a:lvl4pPr indent="-342900"/>
            <a:lvl5pPr indent="-342900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7" name="Google Shape;41;p15"/>
          <p:cNvSpPr txBox="1">
            <a:spLocks noGrp="1"/>
          </p:cNvSpPr>
          <p:nvPr>
            <p:ph type="body" sz="quarter" idx="21"/>
          </p:nvPr>
        </p:nvSpPr>
        <p:spPr>
          <a:xfrm>
            <a:off x="6132512" y="1097220"/>
            <a:ext cx="5543552" cy="1571372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/>
            <a:endParaRPr/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444861" y="6365510"/>
            <a:ext cx="231203" cy="227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9" name="Google Shape;43;p15"/>
          <p:cNvSpPr txBox="1"/>
          <p:nvPr/>
        </p:nvSpPr>
        <p:spPr>
          <a:xfrm>
            <a:off x="561663" y="6354399"/>
            <a:ext cx="10097127" cy="22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>
                <a:solidFill>
                  <a:srgbClr val="BFBFB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MA’NO Branding, 2017-2021 /+998 99 868-19-99 /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office@manobranding.uz</a:t>
            </a:r>
            <a:r>
              <a:t> / Ташкент, улица Тараса Шевченко, 21, 2-й этаж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7" y="437281"/>
            <a:ext cx="10188576" cy="3701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67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15937" y="1097220"/>
            <a:ext cx="3635377" cy="1571372"/>
          </a:xfrm>
          <a:prstGeom prst="rect">
            <a:avLst/>
          </a:prstGeom>
        </p:spPr>
        <p:txBody>
          <a:bodyPr>
            <a:normAutofit/>
          </a:bodyPr>
          <a:lstStyle>
            <a:lvl1pPr indent="-342900"/>
            <a:lvl2pPr indent="-342900"/>
            <a:lvl3pPr indent="-342900"/>
            <a:lvl4pPr indent="-342900"/>
            <a:lvl5pPr indent="-342900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Google Shape;47;p16"/>
          <p:cNvSpPr txBox="1">
            <a:spLocks noGrp="1"/>
          </p:cNvSpPr>
          <p:nvPr>
            <p:ph type="body" sz="quarter" idx="21"/>
          </p:nvPr>
        </p:nvSpPr>
        <p:spPr>
          <a:xfrm>
            <a:off x="4259262" y="1097220"/>
            <a:ext cx="3635377" cy="1571372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/>
            <a:endParaRPr/>
          </a:p>
        </p:txBody>
      </p:sp>
      <p:sp>
        <p:nvSpPr>
          <p:cNvPr id="69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444861" y="6365510"/>
            <a:ext cx="231203" cy="227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0" name="Google Shape;49;p16"/>
          <p:cNvSpPr txBox="1"/>
          <p:nvPr/>
        </p:nvSpPr>
        <p:spPr>
          <a:xfrm>
            <a:off x="561663" y="6354399"/>
            <a:ext cx="10097127" cy="22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>
                <a:solidFill>
                  <a:srgbClr val="BFBFB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MA’NO Branding, 2017-2021 /+998 99 868-19-99 /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office@manobranding.uz</a:t>
            </a:r>
            <a:r>
              <a:t> / Ташкент, улица Тараса Шевченко, 21, 2-й этаж</a:t>
            </a:r>
          </a:p>
        </p:txBody>
      </p:sp>
      <p:sp>
        <p:nvSpPr>
          <p:cNvPr id="71" name="Google Shape;50;p16"/>
          <p:cNvSpPr txBox="1">
            <a:spLocks noGrp="1"/>
          </p:cNvSpPr>
          <p:nvPr>
            <p:ph type="body" sz="quarter" idx="22"/>
          </p:nvPr>
        </p:nvSpPr>
        <p:spPr>
          <a:xfrm>
            <a:off x="8004175" y="1096961"/>
            <a:ext cx="3671888" cy="1571373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/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15939" y="1096095"/>
            <a:ext cx="5508626" cy="36933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0">
              <a:buClrTx/>
              <a:buSzTx/>
              <a:buFontTx/>
              <a:buNone/>
              <a:defRPr sz="2000" b="1"/>
            </a:lvl1pPr>
            <a:lvl2pPr marL="228600" indent="457200">
              <a:buClrTx/>
              <a:buSzTx/>
              <a:buFontTx/>
              <a:buNone/>
              <a:defRPr sz="2000" b="1"/>
            </a:lvl2pPr>
            <a:lvl3pPr marL="228600" indent="914400">
              <a:buClrTx/>
              <a:buSzTx/>
              <a:buFontTx/>
              <a:buNone/>
              <a:defRPr sz="2000" b="1"/>
            </a:lvl3pPr>
            <a:lvl4pPr marL="228600" indent="1371600">
              <a:buClrTx/>
              <a:buSzTx/>
              <a:buFontTx/>
              <a:buNone/>
              <a:defRPr sz="2000" b="1"/>
            </a:lvl4pPr>
            <a:lvl5pPr marL="228600" indent="1828800">
              <a:buClrTx/>
              <a:buSzTx/>
              <a:buFontTx/>
              <a:buNone/>
              <a:defRPr sz="20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9" name="Google Shape;53;p17"/>
          <p:cNvSpPr txBox="1">
            <a:spLocks noGrp="1"/>
          </p:cNvSpPr>
          <p:nvPr>
            <p:ph type="body" sz="quarter" idx="21"/>
          </p:nvPr>
        </p:nvSpPr>
        <p:spPr>
          <a:xfrm>
            <a:off x="515939" y="1599800"/>
            <a:ext cx="5508626" cy="1571372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/>
            <a:endParaRPr/>
          </a:p>
        </p:txBody>
      </p:sp>
      <p:sp>
        <p:nvSpPr>
          <p:cNvPr id="80" name="Google Shape;54;p17"/>
          <p:cNvSpPr txBox="1">
            <a:spLocks noGrp="1"/>
          </p:cNvSpPr>
          <p:nvPr>
            <p:ph type="body" sz="quarter" idx="22"/>
          </p:nvPr>
        </p:nvSpPr>
        <p:spPr>
          <a:xfrm>
            <a:off x="6132513" y="1096095"/>
            <a:ext cx="5543551" cy="36933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0">
              <a:buClrTx/>
              <a:buSzTx/>
              <a:buFontTx/>
              <a:buNone/>
              <a:defRPr sz="2000" b="1"/>
            </a:pPr>
            <a:endParaRPr/>
          </a:p>
        </p:txBody>
      </p:sp>
      <p:sp>
        <p:nvSpPr>
          <p:cNvPr id="81" name="Google Shape;55;p17"/>
          <p:cNvSpPr txBox="1">
            <a:spLocks noGrp="1"/>
          </p:cNvSpPr>
          <p:nvPr>
            <p:ph type="body" sz="quarter" idx="23"/>
          </p:nvPr>
        </p:nvSpPr>
        <p:spPr>
          <a:xfrm>
            <a:off x="6132513" y="1599800"/>
            <a:ext cx="5543551" cy="1571372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342900"/>
            <a:endParaRPr/>
          </a:p>
        </p:txBody>
      </p:sp>
      <p:sp>
        <p:nvSpPr>
          <p:cNvPr id="8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444861" y="6365510"/>
            <a:ext cx="231203" cy="227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939" y="437281"/>
            <a:ext cx="10188576" cy="37010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84" name="Google Shape;58;p17"/>
          <p:cNvSpPr txBox="1"/>
          <p:nvPr/>
        </p:nvSpPr>
        <p:spPr>
          <a:xfrm>
            <a:off x="561663" y="6354399"/>
            <a:ext cx="10097127" cy="22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 anchor="ctr">
            <a:spAutoFit/>
          </a:bodyPr>
          <a:lstStyle/>
          <a:p>
            <a:pPr>
              <a:defRPr sz="900">
                <a:solidFill>
                  <a:srgbClr val="BFBFB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© MA’NO Branding, 2017-2021 /+998 99 868-19-99 /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office@manobranding.uz</a:t>
            </a:r>
            <a:r>
              <a:t> / Ташкент, улица Тараса Шевченко, 21, 2-й этаж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/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699" tIns="45699" rIns="45699" bIns="45699" anchor="ctr">
            <a:spAutoFit/>
          </a:bodyPr>
          <a:lstStyle>
            <a:lvl1pPr algn="r">
              <a:defRPr sz="900">
                <a:solidFill>
                  <a:srgbClr val="BFBFB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med"/>
  <p:txStyles>
    <p:titleStyle>
      <a:lvl1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0" algn="l" defTabSz="914400" rtl="0" latinLnBrk="0">
        <a:lnSpc>
          <a:spcPct val="7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1D4E89"/>
          </a:solidFill>
          <a:uFillTx/>
          <a:latin typeface="Helvetica Neue"/>
          <a:ea typeface="Helvetica Neue"/>
          <a:cs typeface="Helvetica Neue"/>
          <a:sym typeface="Helvetica Neue"/>
        </a:defRPr>
      </a:lvl9pPr>
    </p:titleStyle>
    <p:bodyStyle>
      <a:lvl1pPr marL="457200" marR="0" indent="-3175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−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914400" marR="0" indent="-3175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−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71600" marR="0" indent="-3175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−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828800" marR="0" indent="-3175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−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86000" marR="0" indent="-3175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−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2667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24200" marR="0" indent="-2667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81400" marR="0" indent="-2667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38600" marR="0" indent="-266700" algn="l" defTabSz="914400" rtl="0" latinLnBrk="0">
        <a:lnSpc>
          <a:spcPct val="90000"/>
        </a:lnSpc>
        <a:spcBef>
          <a:spcPts val="900"/>
        </a:spcBef>
        <a:spcAft>
          <a:spcPts val="0"/>
        </a:spcAft>
        <a:buClr>
          <a:srgbClr val="000000"/>
        </a:buClr>
        <a:buSzPts val="1400"/>
        <a:buFont typeface="Arial"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69;p2"/>
          <p:cNvSpPr txBox="1"/>
          <p:nvPr/>
        </p:nvSpPr>
        <p:spPr>
          <a:xfrm>
            <a:off x="455759" y="304324"/>
            <a:ext cx="9341176" cy="708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Техническое задание</a:t>
            </a:r>
          </a:p>
        </p:txBody>
      </p:sp>
      <p:sp>
        <p:nvSpPr>
          <p:cNvPr id="94" name="Google Shape;85;p2"/>
          <p:cNvSpPr txBox="1"/>
          <p:nvPr/>
        </p:nvSpPr>
        <p:spPr>
          <a:xfrm>
            <a:off x="519942" y="2431095"/>
            <a:ext cx="4606406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457200" lvl="3" indent="-457200">
              <a:buClr>
                <a:srgbClr val="000000"/>
              </a:buClr>
              <a:buSzPct val="100000"/>
              <a:buAutoNum type="arabicPeriod"/>
              <a:defRPr sz="3200" b="1"/>
            </a:pPr>
            <a:r>
              <a:rPr dirty="0" err="1" smtClean="0"/>
              <a:t>Тайный</a:t>
            </a:r>
            <a:r>
              <a:rPr dirty="0" smtClean="0"/>
              <a:t> </a:t>
            </a:r>
            <a:r>
              <a:rPr dirty="0" err="1"/>
              <a:t>покупатель</a:t>
            </a:r>
            <a:endParaRPr dirty="0"/>
          </a:p>
        </p:txBody>
      </p:sp>
      <p:sp>
        <p:nvSpPr>
          <p:cNvPr id="95" name="Google Shape;88;p2"/>
          <p:cNvSpPr txBox="1"/>
          <p:nvPr/>
        </p:nvSpPr>
        <p:spPr>
          <a:xfrm>
            <a:off x="410035" y="5756417"/>
            <a:ext cx="8002400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/>
            <a:r>
              <a:rPr dirty="0" smtClean="0"/>
              <a:t>KAPITALBANK </a:t>
            </a:r>
            <a:r>
              <a:rPr dirty="0"/>
              <a:t>B2B (SME)</a:t>
            </a:r>
          </a:p>
        </p:txBody>
      </p:sp>
      <p:pic>
        <p:nvPicPr>
          <p:cNvPr id="96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69;p2"/>
          <p:cNvSpPr txBox="1"/>
          <p:nvPr/>
        </p:nvSpPr>
        <p:spPr>
          <a:xfrm>
            <a:off x="455759" y="304324"/>
            <a:ext cx="9341176" cy="708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2. Тайный покупатель</a:t>
            </a:r>
          </a:p>
        </p:txBody>
      </p:sp>
      <p:sp>
        <p:nvSpPr>
          <p:cNvPr id="155" name="Google Shape;86;p2"/>
          <p:cNvSpPr txBox="1"/>
          <p:nvPr/>
        </p:nvSpPr>
        <p:spPr>
          <a:xfrm>
            <a:off x="555114" y="2647101"/>
            <a:ext cx="10279310" cy="10518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lnSpc>
                <a:spcPct val="150000"/>
              </a:lnSpc>
              <a:defRPr sz="1800"/>
            </a:pPr>
            <a:r>
              <a:t>Проведение ежеквартального/ дважды в год исследования "Тайный покупатель" для оценки качества обслуживания в филиалах KAPITALBANK в Ташкенте. Исследование проводится по двум направлениям:</a:t>
            </a:r>
          </a:p>
        </p:txBody>
      </p:sp>
      <p:sp>
        <p:nvSpPr>
          <p:cNvPr id="156" name="Google Shape;88;p2"/>
          <p:cNvSpPr txBox="1"/>
          <p:nvPr/>
        </p:nvSpPr>
        <p:spPr>
          <a:xfrm>
            <a:off x="527068" y="4407029"/>
            <a:ext cx="8002400" cy="4154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lnSpc>
                <a:spcPct val="150000"/>
              </a:lnSpc>
              <a:defRPr sz="1800"/>
            </a:pPr>
            <a:r>
              <a:rPr lang="ru-RU" dirty="0"/>
              <a:t>1</a:t>
            </a:r>
            <a:r>
              <a:rPr dirty="0" smtClean="0"/>
              <a:t>. </a:t>
            </a:r>
            <a:r>
              <a:rPr dirty="0"/>
              <a:t>B2B </a:t>
            </a:r>
            <a:r>
              <a:rPr dirty="0" err="1"/>
              <a:t>сегмент</a:t>
            </a:r>
            <a:r>
              <a:rPr dirty="0"/>
              <a:t> – </a:t>
            </a:r>
            <a:r>
              <a:rPr dirty="0" err="1"/>
              <a:t>услуги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юридических</a:t>
            </a:r>
            <a:r>
              <a:rPr dirty="0"/>
              <a:t> </a:t>
            </a:r>
            <a:r>
              <a:rPr dirty="0" err="1"/>
              <a:t>лиц</a:t>
            </a:r>
            <a:r>
              <a:rPr dirty="0"/>
              <a:t> KAPITALBANK B2B (SME)</a:t>
            </a:r>
          </a:p>
        </p:txBody>
      </p:sp>
      <p:pic>
        <p:nvPicPr>
          <p:cNvPr id="157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Google Shape;89;p2"/>
          <p:cNvSpPr txBox="1"/>
          <p:nvPr/>
        </p:nvSpPr>
        <p:spPr>
          <a:xfrm>
            <a:off x="527068" y="2158758"/>
            <a:ext cx="4598383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Цель: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69;p2"/>
          <p:cNvSpPr txBox="1"/>
          <p:nvPr/>
        </p:nvSpPr>
        <p:spPr>
          <a:xfrm>
            <a:off x="368423" y="846548"/>
            <a:ext cx="9341176" cy="548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3200" b="1"/>
            </a:lvl1pPr>
          </a:lstStyle>
          <a:p>
            <a:r>
              <a:t>Объем и частота исследования</a:t>
            </a:r>
          </a:p>
        </p:txBody>
      </p:sp>
      <p:sp>
        <p:nvSpPr>
          <p:cNvPr id="161" name="Google Shape;89;p2"/>
          <p:cNvSpPr txBox="1"/>
          <p:nvPr/>
        </p:nvSpPr>
        <p:spPr>
          <a:xfrm>
            <a:off x="640260" y="3556461"/>
            <a:ext cx="4598383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Объекты</a:t>
            </a:r>
          </a:p>
        </p:txBody>
      </p:sp>
      <p:sp>
        <p:nvSpPr>
          <p:cNvPr id="162" name="Google Shape;90;p2"/>
          <p:cNvSpPr txBox="1"/>
          <p:nvPr/>
        </p:nvSpPr>
        <p:spPr>
          <a:xfrm>
            <a:off x="654282" y="4229917"/>
            <a:ext cx="100787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342900" lvl="3" indent="-342900">
              <a:buClr>
                <a:srgbClr val="000000"/>
              </a:buClr>
              <a:buSzPct val="100000"/>
              <a:buAutoNum type="arabicPeriod"/>
              <a:defRPr sz="1800"/>
            </a:pPr>
            <a:r>
              <a:rPr dirty="0" smtClean="0"/>
              <a:t>B2B </a:t>
            </a:r>
            <a:r>
              <a:rPr dirty="0" err="1"/>
              <a:t>сегмент</a:t>
            </a:r>
            <a:r>
              <a:rPr dirty="0"/>
              <a:t>: в 3 </a:t>
            </a:r>
            <a:r>
              <a:rPr dirty="0" err="1"/>
              <a:t>филиалах</a:t>
            </a:r>
            <a:r>
              <a:rPr dirty="0"/>
              <a:t> KAPITALBANK в </a:t>
            </a:r>
            <a:r>
              <a:rPr dirty="0" err="1"/>
              <a:t>Ташкенте</a:t>
            </a:r>
            <a:endParaRPr dirty="0"/>
          </a:p>
        </p:txBody>
      </p:sp>
      <p:pic>
        <p:nvPicPr>
          <p:cNvPr id="163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Google Shape;89;p2"/>
          <p:cNvSpPr txBox="1"/>
          <p:nvPr/>
        </p:nvSpPr>
        <p:spPr>
          <a:xfrm>
            <a:off x="535986" y="1920166"/>
            <a:ext cx="4598383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Частота</a:t>
            </a:r>
          </a:p>
        </p:txBody>
      </p:sp>
      <p:sp>
        <p:nvSpPr>
          <p:cNvPr id="165" name="Google Shape;90;p2"/>
          <p:cNvSpPr txBox="1"/>
          <p:nvPr/>
        </p:nvSpPr>
        <p:spPr>
          <a:xfrm>
            <a:off x="550008" y="2593621"/>
            <a:ext cx="100787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spcBef>
                <a:spcPts val="700"/>
              </a:spcBef>
              <a:defRPr sz="1800"/>
            </a:pPr>
            <a:r>
              <a:rPr lang="ru-RU" dirty="0" smtClean="0"/>
              <a:t>1</a:t>
            </a:r>
            <a:r>
              <a:rPr dirty="0" smtClean="0"/>
              <a:t>. </a:t>
            </a:r>
            <a:r>
              <a:rPr dirty="0"/>
              <a:t>B2B </a:t>
            </a:r>
            <a:r>
              <a:rPr dirty="0" err="1"/>
              <a:t>сегмент</a:t>
            </a:r>
            <a:r>
              <a:rPr dirty="0"/>
              <a:t>: 2 </a:t>
            </a:r>
            <a:r>
              <a:rPr dirty="0" err="1"/>
              <a:t>раза</a:t>
            </a:r>
            <a:r>
              <a:rPr dirty="0"/>
              <a:t> в </a:t>
            </a:r>
            <a:r>
              <a:rPr dirty="0" err="1"/>
              <a:t>год</a:t>
            </a:r>
            <a:endParaRPr dirty="0"/>
          </a:p>
        </p:txBody>
      </p:sp>
      <p:sp>
        <p:nvSpPr>
          <p:cNvPr id="166" name="TextBox 11"/>
          <p:cNvSpPr txBox="1"/>
          <p:nvPr/>
        </p:nvSpPr>
        <p:spPr>
          <a:xfrm>
            <a:off x="368419" y="381268"/>
            <a:ext cx="6004561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/>
            </a:lvl1pPr>
          </a:lstStyle>
          <a:p>
            <a:r>
              <a:t>2. Тайный покупатель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69;p2"/>
          <p:cNvSpPr txBox="1"/>
          <p:nvPr/>
        </p:nvSpPr>
        <p:spPr>
          <a:xfrm>
            <a:off x="423674" y="769545"/>
            <a:ext cx="9341176" cy="708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lvl="3">
              <a:defRPr sz="4400" b="1"/>
            </a:pPr>
            <a:r>
              <a:t>B2B сегмент</a:t>
            </a:r>
          </a:p>
        </p:txBody>
      </p:sp>
      <p:pic>
        <p:nvPicPr>
          <p:cNvPr id="174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Google Shape;89;p2"/>
          <p:cNvSpPr txBox="1"/>
          <p:nvPr/>
        </p:nvSpPr>
        <p:spPr>
          <a:xfrm>
            <a:off x="442983" y="1628480"/>
            <a:ext cx="8600890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3">
              <a:defRPr sz="2000" b="1"/>
            </a:pPr>
            <a:r>
              <a:t>Аспекты для исследования:</a:t>
            </a:r>
          </a:p>
        </p:txBody>
      </p:sp>
      <p:sp>
        <p:nvSpPr>
          <p:cNvPr id="176" name="Rectangle 1"/>
          <p:cNvSpPr txBox="1"/>
          <p:nvPr/>
        </p:nvSpPr>
        <p:spPr>
          <a:xfrm>
            <a:off x="423670" y="2569601"/>
            <a:ext cx="9708912" cy="19359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/>
          <a:p>
            <a:pPr marL="342900" indent="-34290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endParaRPr/>
          </a:p>
          <a:p>
            <a:pPr marL="342900" indent="-34290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1. Оценить качество обслуживания клиентов МСБ в Капиталбанке</a:t>
            </a:r>
          </a:p>
          <a:p>
            <a:pPr marL="342900" indent="-34290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2. Выявить возможные проблемы и узкие места в процессе открытия расчётного счёта</a:t>
            </a:r>
          </a:p>
          <a:p>
            <a:pPr marL="342900" indent="-34290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3. Определить уровень профессионализма и вежливости сотрудников банка</a:t>
            </a:r>
          </a:p>
          <a:p>
            <a:pPr marL="342900" indent="-34290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t>4. Оценить удобство и эффективность процесса обслуживания</a:t>
            </a:r>
          </a:p>
        </p:txBody>
      </p:sp>
      <p:sp>
        <p:nvSpPr>
          <p:cNvPr id="177" name="TextBox 7"/>
          <p:cNvSpPr txBox="1"/>
          <p:nvPr/>
        </p:nvSpPr>
        <p:spPr>
          <a:xfrm>
            <a:off x="338686" y="343060"/>
            <a:ext cx="6004561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/>
            </a:lvl1pPr>
          </a:lstStyle>
          <a:p>
            <a:r>
              <a:t>2. Тайный покупатель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69;p2"/>
          <p:cNvSpPr txBox="1"/>
          <p:nvPr/>
        </p:nvSpPr>
        <p:spPr>
          <a:xfrm>
            <a:off x="391884" y="825415"/>
            <a:ext cx="9341176" cy="6098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lvl="3">
              <a:defRPr sz="3600" b="1"/>
            </a:pPr>
            <a:r>
              <a:t>Ожидаемые результаты</a:t>
            </a:r>
          </a:p>
        </p:txBody>
      </p:sp>
      <p:pic>
        <p:nvPicPr>
          <p:cNvPr id="180" name="Рисунок 23" descr="Рисунок 23"/>
          <p:cNvPicPr>
            <a:picLocks noChangeAspect="1"/>
          </p:cNvPicPr>
          <p:nvPr/>
        </p:nvPicPr>
        <p:blipFill>
          <a:blip r:embed="rId2">
            <a:extLst/>
          </a:blip>
          <a:srcRect l="13570" t="37323" r="8240" b="27121"/>
          <a:stretch>
            <a:fillRect/>
          </a:stretch>
        </p:blipFill>
        <p:spPr>
          <a:xfrm>
            <a:off x="8851035" y="343061"/>
            <a:ext cx="2705262" cy="691968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Rectangle 1"/>
          <p:cNvSpPr txBox="1"/>
          <p:nvPr/>
        </p:nvSpPr>
        <p:spPr>
          <a:xfrm>
            <a:off x="391880" y="1855897"/>
            <a:ext cx="10160793" cy="253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/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endParaRPr dirty="0"/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rPr dirty="0" err="1"/>
              <a:t>Отчеты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каждому</a:t>
            </a:r>
            <a:r>
              <a:rPr dirty="0"/>
              <a:t> </a:t>
            </a:r>
            <a:r>
              <a:rPr dirty="0" err="1"/>
              <a:t>посещенному</a:t>
            </a:r>
            <a:r>
              <a:rPr dirty="0"/>
              <a:t> </a:t>
            </a:r>
            <a:r>
              <a:rPr dirty="0" err="1"/>
              <a:t>филиалу</a:t>
            </a:r>
            <a:r>
              <a:rPr dirty="0"/>
              <a:t> с </a:t>
            </a:r>
            <a:r>
              <a:rPr dirty="0" err="1"/>
              <a:t>подробным</a:t>
            </a:r>
            <a:r>
              <a:rPr dirty="0"/>
              <a:t> </a:t>
            </a:r>
            <a:r>
              <a:rPr dirty="0" err="1"/>
              <a:t>описанием</a:t>
            </a:r>
            <a:r>
              <a:rPr dirty="0"/>
              <a:t> </a:t>
            </a:r>
            <a:r>
              <a:rPr dirty="0" err="1"/>
              <a:t>проведенного</a:t>
            </a:r>
            <a:r>
              <a:rPr dirty="0"/>
              <a:t> </a:t>
            </a:r>
            <a:r>
              <a:rPr dirty="0" err="1"/>
              <a:t>визита</a:t>
            </a:r>
            <a:r>
              <a:rPr dirty="0"/>
              <a:t>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rPr dirty="0" err="1"/>
              <a:t>Обобщенный</a:t>
            </a:r>
            <a:r>
              <a:rPr dirty="0"/>
              <a:t> </a:t>
            </a:r>
            <a:r>
              <a:rPr dirty="0" err="1"/>
              <a:t>отчет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каждому</a:t>
            </a:r>
            <a:r>
              <a:rPr dirty="0"/>
              <a:t> </a:t>
            </a:r>
            <a:r>
              <a:rPr dirty="0" err="1" smtClean="0"/>
              <a:t>сегменту</a:t>
            </a:r>
            <a:endParaRPr dirty="0"/>
          </a:p>
          <a:p>
            <a:pPr>
              <a:lnSpc>
                <a:spcPct val="150000"/>
              </a:lnSpc>
              <a:defRPr sz="1800"/>
            </a:pPr>
            <a:r>
              <a:rPr dirty="0"/>
              <a:t>с </a:t>
            </a:r>
            <a:r>
              <a:rPr dirty="0" err="1"/>
              <a:t>анализом</a:t>
            </a:r>
            <a:r>
              <a:rPr dirty="0"/>
              <a:t> </a:t>
            </a:r>
            <a:r>
              <a:rPr dirty="0" err="1"/>
              <a:t>выявленных</a:t>
            </a:r>
            <a:r>
              <a:rPr dirty="0"/>
              <a:t> </a:t>
            </a:r>
            <a:r>
              <a:rPr dirty="0" err="1"/>
              <a:t>проблем</a:t>
            </a:r>
            <a:r>
              <a:rPr dirty="0"/>
              <a:t> и </a:t>
            </a:r>
            <a:r>
              <a:rPr dirty="0" err="1"/>
              <a:t>рекомендациями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их</a:t>
            </a:r>
            <a:r>
              <a:rPr dirty="0"/>
              <a:t> </a:t>
            </a:r>
            <a:r>
              <a:rPr dirty="0" err="1"/>
              <a:t>устранению</a:t>
            </a:r>
            <a:r>
              <a:rPr dirty="0"/>
              <a:t>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rPr dirty="0" err="1"/>
              <a:t>Рейтинги</a:t>
            </a:r>
            <a:r>
              <a:rPr dirty="0"/>
              <a:t> </a:t>
            </a:r>
            <a:r>
              <a:rPr dirty="0" err="1"/>
              <a:t>филиалов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качеству</a:t>
            </a:r>
            <a:r>
              <a:rPr dirty="0"/>
              <a:t> </a:t>
            </a:r>
            <a:r>
              <a:rPr dirty="0" err="1"/>
              <a:t>обслуживания</a:t>
            </a:r>
            <a:r>
              <a:rPr dirty="0"/>
              <a:t>.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 sz="1800"/>
            </a:pPr>
            <a:r>
              <a:rPr dirty="0" err="1"/>
              <a:t>Рекомендации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улучшению</a:t>
            </a:r>
            <a:r>
              <a:rPr dirty="0"/>
              <a:t> </a:t>
            </a:r>
            <a:r>
              <a:rPr dirty="0" err="1"/>
              <a:t>обслуживания</a:t>
            </a:r>
            <a:r>
              <a:rPr dirty="0"/>
              <a:t>. </a:t>
            </a:r>
          </a:p>
        </p:txBody>
      </p:sp>
      <p:sp>
        <p:nvSpPr>
          <p:cNvPr id="182" name="TextBox 6"/>
          <p:cNvSpPr txBox="1"/>
          <p:nvPr/>
        </p:nvSpPr>
        <p:spPr>
          <a:xfrm>
            <a:off x="338686" y="343060"/>
            <a:ext cx="6004561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/>
            </a:lvl1pPr>
          </a:lstStyle>
          <a:p>
            <a:r>
              <a:t>2. Тайный покупатель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63;p7"/>
          <p:cNvSpPr txBox="1"/>
          <p:nvPr/>
        </p:nvSpPr>
        <p:spPr>
          <a:xfrm>
            <a:off x="423673" y="584190"/>
            <a:ext cx="12130207" cy="708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Требования к подрядчику</a:t>
            </a:r>
          </a:p>
        </p:txBody>
      </p:sp>
      <p:sp>
        <p:nvSpPr>
          <p:cNvPr id="185" name="Google Shape;143;p6"/>
          <p:cNvSpPr txBox="1"/>
          <p:nvPr/>
        </p:nvSpPr>
        <p:spPr>
          <a:xfrm>
            <a:off x="344270" y="1864559"/>
            <a:ext cx="9486692" cy="14032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marL="342900" indent="-342900">
              <a:lnSpc>
                <a:spcPct val="200000"/>
              </a:lnSpc>
              <a:buClr>
                <a:srgbClr val="000000"/>
              </a:buClr>
              <a:buSzPct val="100000"/>
              <a:buAutoNum type="arabicPeriod"/>
              <a:defRPr sz="1300"/>
            </a:pPr>
            <a:r>
              <a:t>Подтвержденный опыт работы с банками в области маркетинговых исследований (Бренд трекинг и др).</a:t>
            </a:r>
          </a:p>
          <a:p>
            <a:pPr marL="342900" indent="-342900">
              <a:lnSpc>
                <a:spcPct val="200000"/>
              </a:lnSpc>
              <a:buClr>
                <a:srgbClr val="000000"/>
              </a:buClr>
              <a:buSzPct val="100000"/>
              <a:buAutoNum type="arabicPeriod"/>
              <a:defRPr sz="1300"/>
            </a:pPr>
            <a:r>
              <a:t>Наличие специалистов в штате с опытом работы в маркетинговых исследованиях от 10 лет. </a:t>
            </a:r>
          </a:p>
          <a:p>
            <a:pPr marL="342900" indent="-342900">
              <a:lnSpc>
                <a:spcPct val="200000"/>
              </a:lnSpc>
              <a:buClr>
                <a:srgbClr val="000000"/>
              </a:buClr>
              <a:buSzPct val="100000"/>
              <a:buAutoNum type="arabicPeriod"/>
              <a:defRPr sz="1300"/>
            </a:pPr>
            <a:r>
              <a:t>Подтверждённый опыт работы с крупными международными исследовательскими компаниями</a:t>
            </a:r>
          </a:p>
          <a:p>
            <a:pPr marL="342900" indent="-342900">
              <a:lnSpc>
                <a:spcPct val="200000"/>
              </a:lnSpc>
              <a:buClr>
                <a:srgbClr val="000000"/>
              </a:buClr>
              <a:buSzPct val="100000"/>
              <a:buAutoNum type="arabicPeriod"/>
              <a:defRPr sz="1300"/>
            </a:pPr>
            <a:r>
              <a:t>Следование международным стандартам качества (ISO или другие)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63;p7"/>
          <p:cNvSpPr txBox="1"/>
          <p:nvPr/>
        </p:nvSpPr>
        <p:spPr>
          <a:xfrm>
            <a:off x="455758" y="223243"/>
            <a:ext cx="12130207" cy="708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4400" b="1"/>
            </a:lvl1pPr>
          </a:lstStyle>
          <a:p>
            <a:r>
              <a:t>Задачи агентства-участника тендера</a:t>
            </a:r>
          </a:p>
        </p:txBody>
      </p:sp>
      <p:sp>
        <p:nvSpPr>
          <p:cNvPr id="188" name="Google Shape;143;p6"/>
          <p:cNvSpPr txBox="1"/>
          <p:nvPr/>
        </p:nvSpPr>
        <p:spPr>
          <a:xfrm>
            <a:off x="376355" y="1503611"/>
            <a:ext cx="9486692" cy="26776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0000"/>
              </a:buClr>
              <a:buSzPct val="100000"/>
              <a:buAutoNum type="arabicPeriod"/>
              <a:defRPr sz="1600"/>
            </a:pPr>
            <a:r>
              <a:rPr dirty="0" err="1"/>
              <a:t>Предложить</a:t>
            </a:r>
            <a:r>
              <a:rPr dirty="0"/>
              <a:t> </a:t>
            </a:r>
            <a:r>
              <a:rPr dirty="0" err="1"/>
              <a:t>дизайн</a:t>
            </a:r>
            <a:r>
              <a:rPr dirty="0"/>
              <a:t> </a:t>
            </a:r>
            <a:r>
              <a:rPr dirty="0" err="1"/>
              <a:t>исследования</a:t>
            </a:r>
            <a:r>
              <a:rPr dirty="0"/>
              <a:t> </a:t>
            </a:r>
          </a:p>
          <a:p>
            <a:pPr>
              <a:lnSpc>
                <a:spcPct val="150000"/>
              </a:lnSpc>
              <a:defRPr sz="1600"/>
            </a:pPr>
            <a:r>
              <a:rPr dirty="0"/>
              <a:t>	</a:t>
            </a:r>
            <a:r>
              <a:rPr dirty="0" err="1" smtClean="0"/>
              <a:t>i</a:t>
            </a:r>
            <a:r>
              <a:rPr dirty="0" smtClean="0"/>
              <a:t>) </a:t>
            </a:r>
            <a:r>
              <a:rPr dirty="0" err="1"/>
              <a:t>Тайный</a:t>
            </a:r>
            <a:r>
              <a:rPr dirty="0"/>
              <a:t> </a:t>
            </a:r>
            <a:r>
              <a:rPr dirty="0" err="1"/>
              <a:t>покупатель</a:t>
            </a:r>
            <a:endParaRPr dirty="0"/>
          </a:p>
          <a:p>
            <a:pPr marL="342900" indent="-342900">
              <a:lnSpc>
                <a:spcPct val="150000"/>
              </a:lnSpc>
              <a:buClr>
                <a:srgbClr val="000000"/>
              </a:buClr>
              <a:buSzPct val="100000"/>
              <a:buAutoNum type="arabicPeriod" startAt="2"/>
              <a:defRPr sz="1600"/>
            </a:pPr>
            <a:r>
              <a:rPr dirty="0" err="1"/>
              <a:t>Предоставить</a:t>
            </a:r>
            <a:r>
              <a:rPr dirty="0"/>
              <a:t> </a:t>
            </a:r>
            <a:r>
              <a:rPr dirty="0" err="1"/>
              <a:t>дизайн</a:t>
            </a:r>
            <a:r>
              <a:rPr dirty="0"/>
              <a:t> </a:t>
            </a:r>
            <a:r>
              <a:rPr dirty="0" err="1"/>
              <a:t>полевых</a:t>
            </a:r>
            <a:r>
              <a:rPr dirty="0"/>
              <a:t> </a:t>
            </a:r>
            <a:r>
              <a:rPr dirty="0" err="1"/>
              <a:t>работ</a:t>
            </a:r>
            <a:r>
              <a:rPr dirty="0"/>
              <a:t> </a:t>
            </a:r>
          </a:p>
          <a:p>
            <a:pPr marL="342900" indent="-342900">
              <a:lnSpc>
                <a:spcPct val="150000"/>
              </a:lnSpc>
              <a:buClr>
                <a:srgbClr val="000000"/>
              </a:buClr>
              <a:buSzPct val="100000"/>
              <a:buAutoNum type="arabicPeriod" startAt="2"/>
              <a:defRPr sz="1600"/>
            </a:pPr>
            <a:r>
              <a:rPr dirty="0" err="1"/>
              <a:t>Предложить</a:t>
            </a:r>
            <a:r>
              <a:rPr dirty="0"/>
              <a:t> КП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Тайному</a:t>
            </a:r>
            <a:r>
              <a:rPr dirty="0"/>
              <a:t> </a:t>
            </a:r>
            <a:r>
              <a:rPr dirty="0" err="1"/>
              <a:t>покупателю</a:t>
            </a:r>
            <a:r>
              <a:rPr dirty="0"/>
              <a:t> </a:t>
            </a:r>
            <a:r>
              <a:rPr dirty="0" err="1" smtClean="0"/>
              <a:t>брендов</a:t>
            </a:r>
            <a:r>
              <a:rPr dirty="0"/>
              <a:t>, с </a:t>
            </a:r>
            <a:r>
              <a:rPr dirty="0" err="1"/>
              <a:t>двумя</a:t>
            </a:r>
            <a:r>
              <a:rPr dirty="0"/>
              <a:t> </a:t>
            </a:r>
            <a:r>
              <a:rPr dirty="0" err="1"/>
              <a:t>опциями</a:t>
            </a:r>
            <a:r>
              <a:rPr dirty="0"/>
              <a:t> </a:t>
            </a:r>
            <a:r>
              <a:rPr dirty="0" err="1"/>
              <a:t>отчетов</a:t>
            </a:r>
            <a:r>
              <a:rPr dirty="0"/>
              <a:t>: </a:t>
            </a:r>
          </a:p>
          <a:p>
            <a:pPr lvl="4">
              <a:lnSpc>
                <a:spcPct val="150000"/>
              </a:lnSpc>
              <a:defRPr sz="1600"/>
            </a:pPr>
            <a:r>
              <a:rPr dirty="0"/>
              <a:t>	(</a:t>
            </a:r>
            <a:r>
              <a:rPr dirty="0" err="1"/>
              <a:t>i</a:t>
            </a:r>
            <a:r>
              <a:rPr dirty="0"/>
              <a:t>) </a:t>
            </a:r>
            <a:r>
              <a:rPr dirty="0" err="1"/>
              <a:t>подробный</a:t>
            </a:r>
            <a:r>
              <a:rPr dirty="0"/>
              <a:t> </a:t>
            </a:r>
            <a:r>
              <a:rPr dirty="0" err="1"/>
              <a:t>отчёт</a:t>
            </a:r>
            <a:r>
              <a:rPr dirty="0"/>
              <a:t> (ii) </a:t>
            </a:r>
            <a:r>
              <a:rPr dirty="0" err="1"/>
              <a:t>топлайн</a:t>
            </a:r>
            <a:r>
              <a:rPr dirty="0"/>
              <a:t> </a:t>
            </a:r>
            <a:r>
              <a:rPr dirty="0" err="1"/>
              <a:t>отчет</a:t>
            </a:r>
            <a:r>
              <a:rPr dirty="0"/>
              <a:t>. </a:t>
            </a:r>
          </a:p>
          <a:p>
            <a:pPr>
              <a:lnSpc>
                <a:spcPct val="150000"/>
              </a:lnSpc>
              <a:defRPr sz="1600"/>
            </a:pPr>
            <a:r>
              <a:rPr dirty="0"/>
              <a:t>4.   </a:t>
            </a:r>
            <a:r>
              <a:rPr dirty="0" err="1"/>
              <a:t>Прикрепить</a:t>
            </a:r>
            <a:r>
              <a:rPr dirty="0"/>
              <a:t> </a:t>
            </a:r>
            <a:r>
              <a:rPr dirty="0" err="1"/>
              <a:t>пример</a:t>
            </a:r>
            <a:r>
              <a:rPr dirty="0"/>
              <a:t> </a:t>
            </a:r>
            <a:r>
              <a:rPr dirty="0" err="1"/>
              <a:t>анкеты</a:t>
            </a:r>
            <a:r>
              <a:rPr dirty="0"/>
              <a:t> и </a:t>
            </a:r>
            <a:r>
              <a:rPr dirty="0" err="1"/>
              <a:t>отчета</a:t>
            </a:r>
            <a:r>
              <a:rPr dirty="0"/>
              <a:t> </a:t>
            </a:r>
          </a:p>
          <a:p>
            <a:pPr>
              <a:lnSpc>
                <a:spcPct val="150000"/>
              </a:lnSpc>
              <a:defRPr sz="1600"/>
            </a:pPr>
            <a:r>
              <a:rPr dirty="0"/>
              <a:t>5.   </a:t>
            </a:r>
            <a:r>
              <a:rPr dirty="0" err="1"/>
              <a:t>Предоставить</a:t>
            </a:r>
            <a:r>
              <a:rPr dirty="0"/>
              <a:t> </a:t>
            </a:r>
            <a:r>
              <a:rPr dirty="0" err="1"/>
              <a:t>сроки</a:t>
            </a:r>
            <a:r>
              <a:rPr dirty="0"/>
              <a:t> </a:t>
            </a:r>
            <a:r>
              <a:rPr dirty="0" err="1"/>
              <a:t>проекта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Тема Office">
  <a:themeElements>
    <a:clrScheme name="1_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1_Тема Offic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1_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1_Тема Offic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277</Words>
  <Application>Microsoft Office PowerPoint</Application>
  <PresentationFormat>Широкоэкранный</PresentationFormat>
  <Paragraphs>42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Helvetica Neue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Shirin Yusupova</dc:creator>
  <cp:lastModifiedBy>Natalya Lapina</cp:lastModifiedBy>
  <cp:revision>3</cp:revision>
  <dcterms:modified xsi:type="dcterms:W3CDTF">2024-07-26T11:28:34Z</dcterms:modified>
</cp:coreProperties>
</file>