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manobranding.uz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Титульный слайд">
    <p:bg>
      <p:bgPr>
        <a:solidFill>
          <a:srgbClr val="1D4E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3399485"/>
            <a:ext cx="5508626" cy="234072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>
                <a:solidFill>
                  <a:srgbClr val="00B0F0"/>
                </a:solidFill>
              </a:defRPr>
            </a:lvl1pPr>
          </a:lstStyle>
          <a:p>
            <a:r>
              <a:t>Текст заголовка</a:t>
            </a:r>
          </a:p>
        </p:txBody>
      </p:sp>
      <p:pic>
        <p:nvPicPr>
          <p:cNvPr id="26" name="Google Shape;26;p12" descr="Google Shape;26;p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244" y="523185"/>
            <a:ext cx="1763713" cy="578845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Google Shape;27;p12"/>
          <p:cNvSpPr txBox="1"/>
          <p:nvPr/>
        </p:nvSpPr>
        <p:spPr>
          <a:xfrm>
            <a:off x="561663" y="6354170"/>
            <a:ext cx="11068677" cy="228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 b="1">
                <a:solidFill>
                  <a:srgbClr val="F2F2F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</a:t>
            </a:r>
            <a:r>
              <a:rPr b="0"/>
              <a:t>2017-2021 /+998 99 868-19-99 / </a:t>
            </a:r>
            <a:r>
              <a:rPr b="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/>
              </a:rPr>
              <a:t>office@manobranding.uz</a:t>
            </a:r>
            <a:r>
              <a:rPr b="0"/>
              <a:t> / Ташкент, улица Тараса Шевченко, 21, 2-й этаж</a:t>
            </a:r>
          </a:p>
        </p:txBody>
      </p:sp>
      <p:sp>
        <p:nvSpPr>
          <p:cNvPr id="2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9251952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1089025"/>
            <a:ext cx="5508624" cy="15713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har char="—"/>
            </a:lvl1pPr>
            <a:lvl2pPr>
              <a:buChar char="—"/>
            </a:lvl2pPr>
            <a:lvl3pPr>
              <a:buChar char="—"/>
            </a:lvl3pPr>
            <a:lvl4pPr>
              <a:buChar char="—"/>
            </a:lvl4pPr>
            <a:lvl5pPr>
              <a:buChar char="—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2" y="6365510"/>
            <a:ext cx="231202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8" name="Google Shape;32;p13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раздела">
    <p:bg>
      <p:bgPr>
        <a:solidFill>
          <a:srgbClr val="1D4E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2F2F2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2919950"/>
            <a:ext cx="5508626" cy="50905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rgbClr val="00B0F0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3602039"/>
            <a:ext cx="3635376" cy="275461"/>
          </a:xfrm>
          <a:prstGeom prst="rect">
            <a:avLst/>
          </a:prstGeom>
        </p:spPr>
        <p:txBody>
          <a:bodyPr>
            <a:normAutofit/>
          </a:bodyPr>
          <a:lstStyle>
            <a:lvl1pPr marL="317500" indent="-1778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1pPr>
            <a:lvl2pPr marL="317500" indent="2794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2pPr>
            <a:lvl3pPr marL="317500" indent="7366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3pPr>
            <a:lvl4pPr marL="317500" indent="11938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4pPr>
            <a:lvl5pPr marL="317500" indent="16510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8" name="Google Shape;37;p14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F2F2F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7" y="1097220"/>
            <a:ext cx="5508627" cy="1571372"/>
          </a:xfrm>
          <a:prstGeom prst="rect">
            <a:avLst/>
          </a:prstGeom>
        </p:spPr>
        <p:txBody>
          <a:bodyPr>
            <a:normAutofit/>
          </a:bodyPr>
          <a:lstStyle>
            <a:lvl1pPr indent="-342900"/>
            <a:lvl2pPr indent="-342900"/>
            <a:lvl3pPr indent="-342900"/>
            <a:lvl4pPr indent="-342900"/>
            <a:lvl5pPr indent="-34290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7" name="Google Shape;41;p15"/>
          <p:cNvSpPr txBox="1">
            <a:spLocks noGrp="1"/>
          </p:cNvSpPr>
          <p:nvPr>
            <p:ph type="body" sz="quarter" idx="21"/>
          </p:nvPr>
        </p:nvSpPr>
        <p:spPr>
          <a:xfrm>
            <a:off x="6132512" y="1097220"/>
            <a:ext cx="5543552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9" name="Google Shape;43;p15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7" y="1097220"/>
            <a:ext cx="3635377" cy="1571372"/>
          </a:xfrm>
          <a:prstGeom prst="rect">
            <a:avLst/>
          </a:prstGeom>
        </p:spPr>
        <p:txBody>
          <a:bodyPr>
            <a:normAutofit/>
          </a:bodyPr>
          <a:lstStyle>
            <a:lvl1pPr indent="-342900"/>
            <a:lvl2pPr indent="-342900"/>
            <a:lvl3pPr indent="-342900"/>
            <a:lvl4pPr indent="-342900"/>
            <a:lvl5pPr indent="-34290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Google Shape;47;p16"/>
          <p:cNvSpPr txBox="1">
            <a:spLocks noGrp="1"/>
          </p:cNvSpPr>
          <p:nvPr>
            <p:ph type="body" sz="quarter" idx="21"/>
          </p:nvPr>
        </p:nvSpPr>
        <p:spPr>
          <a:xfrm>
            <a:off x="4259262" y="1097220"/>
            <a:ext cx="3635377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69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0" name="Google Shape;49;p16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  <p:sp>
        <p:nvSpPr>
          <p:cNvPr id="71" name="Google Shape;50;p16"/>
          <p:cNvSpPr txBox="1">
            <a:spLocks noGrp="1"/>
          </p:cNvSpPr>
          <p:nvPr>
            <p:ph type="body" sz="quarter" idx="22"/>
          </p:nvPr>
        </p:nvSpPr>
        <p:spPr>
          <a:xfrm>
            <a:off x="8004175" y="1096961"/>
            <a:ext cx="3671888" cy="1571373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1096095"/>
            <a:ext cx="5508626" cy="36933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0">
              <a:buClrTx/>
              <a:buSzTx/>
              <a:buFontTx/>
              <a:buNone/>
              <a:defRPr sz="2000" b="1"/>
            </a:lvl1pPr>
            <a:lvl2pPr marL="228600" indent="457200">
              <a:buClrTx/>
              <a:buSzTx/>
              <a:buFontTx/>
              <a:buNone/>
              <a:defRPr sz="2000" b="1"/>
            </a:lvl2pPr>
            <a:lvl3pPr marL="228600" indent="914400">
              <a:buClrTx/>
              <a:buSzTx/>
              <a:buFontTx/>
              <a:buNone/>
              <a:defRPr sz="2000" b="1"/>
            </a:lvl3pPr>
            <a:lvl4pPr marL="228600" indent="1371600">
              <a:buClrTx/>
              <a:buSzTx/>
              <a:buFontTx/>
              <a:buNone/>
              <a:defRPr sz="2000" b="1"/>
            </a:lvl4pPr>
            <a:lvl5pPr marL="228600" indent="1828800">
              <a:buClrTx/>
              <a:buSzTx/>
              <a:buFontTx/>
              <a:buNone/>
              <a:defRPr sz="20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9" name="Google Shape;53;p17"/>
          <p:cNvSpPr txBox="1">
            <a:spLocks noGrp="1"/>
          </p:cNvSpPr>
          <p:nvPr>
            <p:ph type="body" sz="quarter" idx="21"/>
          </p:nvPr>
        </p:nvSpPr>
        <p:spPr>
          <a:xfrm>
            <a:off x="515939" y="1599800"/>
            <a:ext cx="5508626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80" name="Google Shape;54;p17"/>
          <p:cNvSpPr txBox="1">
            <a:spLocks noGrp="1"/>
          </p:cNvSpPr>
          <p:nvPr>
            <p:ph type="body" sz="quarter" idx="22"/>
          </p:nvPr>
        </p:nvSpPr>
        <p:spPr>
          <a:xfrm>
            <a:off x="6132513" y="1096095"/>
            <a:ext cx="5543551" cy="3693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0">
              <a:buClrTx/>
              <a:buSzTx/>
              <a:buFontTx/>
              <a:buNone/>
              <a:defRPr sz="2000" b="1"/>
            </a:pPr>
            <a:endParaRPr/>
          </a:p>
        </p:txBody>
      </p:sp>
      <p:sp>
        <p:nvSpPr>
          <p:cNvPr id="81" name="Google Shape;55;p17"/>
          <p:cNvSpPr txBox="1">
            <a:spLocks noGrp="1"/>
          </p:cNvSpPr>
          <p:nvPr>
            <p:ph type="body" sz="quarter" idx="23"/>
          </p:nvPr>
        </p:nvSpPr>
        <p:spPr>
          <a:xfrm>
            <a:off x="6132513" y="1599800"/>
            <a:ext cx="5543551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8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84" name="Google Shape;58;p17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9pPr>
    </p:titleStyle>
    <p:bodyStyle>
      <a:lvl1pPr marL="4572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9144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716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8288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860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242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814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386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69;p2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Техническое задание</a:t>
            </a:r>
          </a:p>
        </p:txBody>
      </p:sp>
      <p:sp>
        <p:nvSpPr>
          <p:cNvPr id="94" name="Google Shape;85;p2"/>
          <p:cNvSpPr txBox="1"/>
          <p:nvPr/>
        </p:nvSpPr>
        <p:spPr>
          <a:xfrm>
            <a:off x="519942" y="2214064"/>
            <a:ext cx="4606406" cy="926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457200" lvl="3" indent="-457200">
              <a:buClr>
                <a:srgbClr val="000000"/>
              </a:buClr>
              <a:buSzPct val="100000"/>
              <a:buAutoNum type="arabicPeriod"/>
              <a:defRPr sz="3200" b="1"/>
            </a:pPr>
            <a:r>
              <a:t>Бренд трекинг</a:t>
            </a:r>
          </a:p>
          <a:p>
            <a:pPr marL="457200" lvl="3" indent="-457200">
              <a:buClr>
                <a:srgbClr val="000000"/>
              </a:buClr>
              <a:buSzPct val="100000"/>
              <a:buAutoNum type="arabicPeriod"/>
              <a:defRPr sz="3200" b="1"/>
            </a:pPr>
            <a:r>
              <a:t>Тайный покупатель</a:t>
            </a:r>
          </a:p>
        </p:txBody>
      </p:sp>
      <p:sp>
        <p:nvSpPr>
          <p:cNvPr id="95" name="Google Shape;88;p2"/>
          <p:cNvSpPr txBox="1"/>
          <p:nvPr/>
        </p:nvSpPr>
        <p:spPr>
          <a:xfrm>
            <a:off x="410035" y="5663847"/>
            <a:ext cx="8002400" cy="400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t>KAPITALBANK B2C</a:t>
            </a:r>
          </a:p>
          <a:p>
            <a:pPr lvl="3"/>
            <a:r>
              <a:t>KAPITALBANK B2B (SME)</a:t>
            </a:r>
          </a:p>
        </p:txBody>
      </p:sp>
      <p:pic>
        <p:nvPicPr>
          <p:cNvPr id="96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69;p2"/>
          <p:cNvSpPr txBox="1"/>
          <p:nvPr/>
        </p:nvSpPr>
        <p:spPr>
          <a:xfrm>
            <a:off x="455759" y="916295"/>
            <a:ext cx="9341176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lvl="3">
              <a:defRPr sz="4400" b="1"/>
            </a:pPr>
            <a:r>
              <a:t>B2C сегмент</a:t>
            </a:r>
          </a:p>
        </p:txBody>
      </p:sp>
      <p:pic>
        <p:nvPicPr>
          <p:cNvPr id="169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Rectangle 1"/>
          <p:cNvSpPr txBox="1"/>
          <p:nvPr/>
        </p:nvSpPr>
        <p:spPr>
          <a:xfrm>
            <a:off x="455755" y="1781983"/>
            <a:ext cx="10568094" cy="4313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>
              <a:lnSpc>
                <a:spcPct val="150000"/>
              </a:lnSpc>
              <a:defRPr sz="1800"/>
            </a:pPr>
            <a:endParaRPr/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Время ожидания в очереди.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Консультация по банковским продуктам (вклады, кредиты, карты и т.д.).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Оформление и выдача продуктов.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Вежливость и профессионализм сотрудников.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Общая атмосфера и чистота в филиале. 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Предложены ли дополнительные услуги банка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Выдан ли буклет о каком либо продукте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Колл –центр на корректность информации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Наличие буклетов на столе и на ресепшене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Наличие формы и бейджика</a:t>
            </a:r>
          </a:p>
        </p:txBody>
      </p:sp>
      <p:sp>
        <p:nvSpPr>
          <p:cNvPr id="171" name="TextBox 13"/>
          <p:cNvSpPr txBox="1"/>
          <p:nvPr/>
        </p:nvSpPr>
        <p:spPr>
          <a:xfrm>
            <a:off x="455754" y="496848"/>
            <a:ext cx="600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69;p2"/>
          <p:cNvSpPr txBox="1"/>
          <p:nvPr/>
        </p:nvSpPr>
        <p:spPr>
          <a:xfrm>
            <a:off x="423674" y="769545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lvl="3">
              <a:defRPr sz="4400" b="1"/>
            </a:pPr>
            <a:r>
              <a:t>B2B сегмент</a:t>
            </a:r>
          </a:p>
        </p:txBody>
      </p:sp>
      <p:pic>
        <p:nvPicPr>
          <p:cNvPr id="174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Google Shape;89;p2"/>
          <p:cNvSpPr txBox="1"/>
          <p:nvPr/>
        </p:nvSpPr>
        <p:spPr>
          <a:xfrm>
            <a:off x="442983" y="1628480"/>
            <a:ext cx="8600890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Аспекты для исследования:</a:t>
            </a:r>
          </a:p>
        </p:txBody>
      </p:sp>
      <p:sp>
        <p:nvSpPr>
          <p:cNvPr id="176" name="Rectangle 1"/>
          <p:cNvSpPr txBox="1"/>
          <p:nvPr/>
        </p:nvSpPr>
        <p:spPr>
          <a:xfrm>
            <a:off x="423670" y="2569601"/>
            <a:ext cx="9708912" cy="1935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endParaRPr/>
          </a:p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1. Оценить качество обслуживания клиентов МСБ в Капиталбанке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2. Выявить возможные проблемы и узкие места в процессе открытия расчётного счёта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3. Определить уровень профессионализма и вежливости сотрудников банка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4. Оценить удобство и эффективность процесса обслуживания</a:t>
            </a:r>
          </a:p>
        </p:txBody>
      </p:sp>
      <p:sp>
        <p:nvSpPr>
          <p:cNvPr id="177" name="TextBox 7"/>
          <p:cNvSpPr txBox="1"/>
          <p:nvPr/>
        </p:nvSpPr>
        <p:spPr>
          <a:xfrm>
            <a:off x="338686" y="343060"/>
            <a:ext cx="6004561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69;p2"/>
          <p:cNvSpPr txBox="1"/>
          <p:nvPr/>
        </p:nvSpPr>
        <p:spPr>
          <a:xfrm>
            <a:off x="391884" y="825415"/>
            <a:ext cx="9341176" cy="609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lvl="3">
              <a:defRPr sz="3600" b="1"/>
            </a:pPr>
            <a:r>
              <a:t>Ожидаемые результаты</a:t>
            </a:r>
          </a:p>
        </p:txBody>
      </p:sp>
      <p:pic>
        <p:nvPicPr>
          <p:cNvPr id="180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Rectangle 1"/>
          <p:cNvSpPr txBox="1"/>
          <p:nvPr/>
        </p:nvSpPr>
        <p:spPr>
          <a:xfrm>
            <a:off x="391880" y="1956803"/>
            <a:ext cx="10056501" cy="2332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endParaRPr/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Отчеты по каждому посещенному филиалу с подробным описанием проведенного визита.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Обобщенный отчет по каждому сегменту (B2C и B2B) </a:t>
            </a:r>
          </a:p>
          <a:p>
            <a:pPr>
              <a:lnSpc>
                <a:spcPct val="150000"/>
              </a:lnSpc>
              <a:defRPr sz="1800"/>
            </a:pPr>
            <a:r>
              <a:t>с анализом выявленных проблем и рекомендациями по их устранению.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Рейтинги филиалов по качеству обслуживания.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Рекомендации по улучшению обслуживания. </a:t>
            </a:r>
          </a:p>
        </p:txBody>
      </p:sp>
      <p:sp>
        <p:nvSpPr>
          <p:cNvPr id="182" name="TextBox 6"/>
          <p:cNvSpPr txBox="1"/>
          <p:nvPr/>
        </p:nvSpPr>
        <p:spPr>
          <a:xfrm>
            <a:off x="338686" y="343060"/>
            <a:ext cx="6004561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63;p7"/>
          <p:cNvSpPr txBox="1"/>
          <p:nvPr/>
        </p:nvSpPr>
        <p:spPr>
          <a:xfrm>
            <a:off x="423673" y="584190"/>
            <a:ext cx="12130207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Требования к подрядчику</a:t>
            </a:r>
          </a:p>
        </p:txBody>
      </p:sp>
      <p:sp>
        <p:nvSpPr>
          <p:cNvPr id="185" name="Google Shape;143;p6"/>
          <p:cNvSpPr txBox="1"/>
          <p:nvPr/>
        </p:nvSpPr>
        <p:spPr>
          <a:xfrm>
            <a:off x="344270" y="1864559"/>
            <a:ext cx="9486692" cy="1403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Подтвержденный опыт работы с банками в области маркетинговых исследований (Бренд трекинг и др).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Наличие специалистов в штате с опытом работы в маркетинговых исследованиях от 10 лет. 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Подтверждённый опыт работы с крупными международными исследовательскими компаниями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Следование международным стандартам качества (ISO или другие)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63;p7"/>
          <p:cNvSpPr txBox="1"/>
          <p:nvPr/>
        </p:nvSpPr>
        <p:spPr>
          <a:xfrm>
            <a:off x="455758" y="223243"/>
            <a:ext cx="12130207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Задачи агентства-участника тендера</a:t>
            </a:r>
          </a:p>
        </p:txBody>
      </p:sp>
      <p:sp>
        <p:nvSpPr>
          <p:cNvPr id="188" name="Google Shape;143;p6"/>
          <p:cNvSpPr txBox="1"/>
          <p:nvPr/>
        </p:nvSpPr>
        <p:spPr>
          <a:xfrm>
            <a:off x="376355" y="1503611"/>
            <a:ext cx="9486692" cy="3369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/>
              <a:defRPr sz="1600"/>
            </a:pPr>
            <a:r>
              <a:t>Предложить дизайн исследования </a:t>
            </a:r>
          </a:p>
          <a:p>
            <a:pPr>
              <a:lnSpc>
                <a:spcPct val="150000"/>
              </a:lnSpc>
              <a:defRPr sz="1600"/>
            </a:pPr>
            <a:r>
              <a:t>	i) бренд-трекинга и замера вклада рекламных активов в KPI брендов, включая структуру анкеты (метрики), методологию и аналитическую часть </a:t>
            </a:r>
          </a:p>
          <a:p>
            <a:pPr>
              <a:lnSpc>
                <a:spcPct val="150000"/>
              </a:lnSpc>
              <a:defRPr sz="1600"/>
            </a:pPr>
            <a:r>
              <a:t>	ii) Тайный покупатель</a:t>
            </a: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 startAt="2"/>
              <a:defRPr sz="1600"/>
            </a:pPr>
            <a:r>
              <a:t>Предоставить дизайн полевых работ </a:t>
            </a: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 startAt="2"/>
              <a:defRPr sz="1600"/>
            </a:pPr>
            <a:r>
              <a:t>Предложить КП по Тайному покупателю и бренд-трекингу 2х брендов, с двумя опциями отчетов: </a:t>
            </a:r>
          </a:p>
          <a:p>
            <a:pPr lvl="4">
              <a:lnSpc>
                <a:spcPct val="150000"/>
              </a:lnSpc>
              <a:defRPr sz="1600"/>
            </a:pPr>
            <a:r>
              <a:t>	(i) подробный отчёт (ii) топлайн отчет. </a:t>
            </a:r>
          </a:p>
          <a:p>
            <a:pPr>
              <a:lnSpc>
                <a:spcPct val="150000"/>
              </a:lnSpc>
              <a:defRPr sz="1600"/>
            </a:pPr>
            <a:r>
              <a:t>4.   Прикрепить пример анкеты и отчета </a:t>
            </a:r>
          </a:p>
          <a:p>
            <a:pPr>
              <a:lnSpc>
                <a:spcPct val="150000"/>
              </a:lnSpc>
              <a:defRPr sz="1600"/>
            </a:pPr>
            <a:r>
              <a:t>5.   Предоставить сроки проекта.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69;p2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1. Бренд трекинг</a:t>
            </a:r>
          </a:p>
        </p:txBody>
      </p:sp>
      <p:sp>
        <p:nvSpPr>
          <p:cNvPr id="99" name="Google Shape;85;p2"/>
          <p:cNvSpPr txBox="1"/>
          <p:nvPr/>
        </p:nvSpPr>
        <p:spPr>
          <a:xfrm>
            <a:off x="527070" y="1310624"/>
            <a:ext cx="2386218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Задачи:</a:t>
            </a:r>
          </a:p>
        </p:txBody>
      </p:sp>
      <p:sp>
        <p:nvSpPr>
          <p:cNvPr id="100" name="Google Shape;86;p2"/>
          <p:cNvSpPr txBox="1"/>
          <p:nvPr/>
        </p:nvSpPr>
        <p:spPr>
          <a:xfrm>
            <a:off x="527070" y="1755236"/>
            <a:ext cx="8002400" cy="1391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t>1. Предоставлять информацию о положении на рынке и эффективности рекламных активов KAPITALBANK</a:t>
            </a:r>
          </a:p>
          <a:p>
            <a:pPr lvl="3">
              <a:spcBef>
                <a:spcPts val="700"/>
              </a:spcBef>
            </a:pPr>
            <a:r>
              <a:t>2. Отслеживать на регулярной основе KPI бренда KAPITALBANK и конкурентов, отслеживать тренды в банковском секторе</a:t>
            </a:r>
          </a:p>
          <a:p>
            <a:pPr lvl="3">
              <a:spcBef>
                <a:spcPts val="700"/>
              </a:spcBef>
            </a:pPr>
            <a:r>
              <a:t>3. Оценивать вклад от рекламных кампаний и рекламных активов и предоставлять рекомендации для привлечения новых и возвращения текущих пользователей</a:t>
            </a:r>
          </a:p>
        </p:txBody>
      </p:sp>
      <p:sp>
        <p:nvSpPr>
          <p:cNvPr id="101" name="Google Shape;87;p2"/>
          <p:cNvSpPr txBox="1"/>
          <p:nvPr/>
        </p:nvSpPr>
        <p:spPr>
          <a:xfrm>
            <a:off x="527070" y="3507666"/>
            <a:ext cx="2386218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Бренды:</a:t>
            </a:r>
          </a:p>
        </p:txBody>
      </p:sp>
      <p:sp>
        <p:nvSpPr>
          <p:cNvPr id="102" name="Google Shape;88;p2"/>
          <p:cNvSpPr txBox="1"/>
          <p:nvPr/>
        </p:nvSpPr>
        <p:spPr>
          <a:xfrm>
            <a:off x="527070" y="3843068"/>
            <a:ext cx="8002400" cy="400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t>KAPITALBANK B2C</a:t>
            </a:r>
          </a:p>
          <a:p>
            <a:pPr lvl="3"/>
            <a:r>
              <a:t>KAPITALBANK B2B (SME)</a:t>
            </a:r>
          </a:p>
        </p:txBody>
      </p:sp>
      <p:sp>
        <p:nvSpPr>
          <p:cNvPr id="103" name="Google Shape;89;p2"/>
          <p:cNvSpPr txBox="1"/>
          <p:nvPr/>
        </p:nvSpPr>
        <p:spPr>
          <a:xfrm>
            <a:off x="527070" y="4466109"/>
            <a:ext cx="2386218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Что замеряем:</a:t>
            </a:r>
          </a:p>
        </p:txBody>
      </p:sp>
      <p:sp>
        <p:nvSpPr>
          <p:cNvPr id="104" name="Google Shape;90;p2"/>
          <p:cNvSpPr txBox="1"/>
          <p:nvPr/>
        </p:nvSpPr>
        <p:spPr>
          <a:xfrm>
            <a:off x="541092" y="4900929"/>
            <a:ext cx="8002400" cy="107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t>1. Пирамида здоровья брендов (от знания к пользованию и </a:t>
            </a:r>
            <a:r>
              <a:rPr b="1"/>
              <a:t>покупке</a:t>
            </a:r>
            <a:r>
              <a:t>)</a:t>
            </a:r>
          </a:p>
          <a:p>
            <a:pPr lvl="3">
              <a:spcBef>
                <a:spcPts val="700"/>
              </a:spcBef>
            </a:pPr>
            <a:r>
              <a:t>2. NPS</a:t>
            </a:r>
          </a:p>
          <a:p>
            <a:pPr lvl="3">
              <a:spcBef>
                <a:spcPts val="700"/>
              </a:spcBef>
            </a:pPr>
            <a:r>
              <a:t>3. Имидж брендов</a:t>
            </a:r>
          </a:p>
          <a:p>
            <a:pPr lvl="3">
              <a:spcBef>
                <a:spcPts val="700"/>
              </a:spcBef>
            </a:pPr>
            <a:r>
              <a:t>4. Рекламный блок – знание рекламы в сравнении с конкурентами</a:t>
            </a:r>
          </a:p>
        </p:txBody>
      </p:sp>
      <p:pic>
        <p:nvPicPr>
          <p:cNvPr id="105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95;p3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Задачи и описание</a:t>
            </a:r>
          </a:p>
        </p:txBody>
      </p:sp>
      <p:sp>
        <p:nvSpPr>
          <p:cNvPr id="108" name="Google Shape;97;p3"/>
          <p:cNvSpPr txBox="1"/>
          <p:nvPr/>
        </p:nvSpPr>
        <p:spPr>
          <a:xfrm>
            <a:off x="511339" y="1284187"/>
            <a:ext cx="3344288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Частота замеров:</a:t>
            </a:r>
          </a:p>
        </p:txBody>
      </p:sp>
      <p:sp>
        <p:nvSpPr>
          <p:cNvPr id="109" name="Google Shape;98;p3"/>
          <p:cNvSpPr txBox="1"/>
          <p:nvPr/>
        </p:nvSpPr>
        <p:spPr>
          <a:xfrm>
            <a:off x="533646" y="1863957"/>
            <a:ext cx="8002400" cy="400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t>KAPITALBANK B2C: 1 раз в квартал. (3 волны, 2-4 квартал 2024)</a:t>
            </a:r>
          </a:p>
          <a:p>
            <a:pPr lvl="3"/>
            <a:r>
              <a:t>KAPITALBANK B2B (SME): 1 раз в полгода. (2 волны, 2 и 4 квартал 2024)</a:t>
            </a:r>
          </a:p>
        </p:txBody>
      </p:sp>
      <p:sp>
        <p:nvSpPr>
          <p:cNvPr id="110" name="Google Shape;99;p3"/>
          <p:cNvSpPr txBox="1"/>
          <p:nvPr/>
        </p:nvSpPr>
        <p:spPr>
          <a:xfrm>
            <a:off x="519205" y="2649672"/>
            <a:ext cx="2386218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Формат отчетов:</a:t>
            </a:r>
          </a:p>
        </p:txBody>
      </p:sp>
      <p:sp>
        <p:nvSpPr>
          <p:cNvPr id="111" name="Google Shape;100;p3"/>
          <p:cNvSpPr txBox="1"/>
          <p:nvPr/>
        </p:nvSpPr>
        <p:spPr>
          <a:xfrm>
            <a:off x="519205" y="3038798"/>
            <a:ext cx="8002400" cy="489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342900" lvl="3" indent="-342900">
              <a:buClr>
                <a:srgbClr val="000000"/>
              </a:buClr>
              <a:buSzPts val="1400"/>
              <a:buAutoNum type="arabicPeriod"/>
            </a:pPr>
            <a:r>
              <a:t>Опция 1 = только плоские таблицы + топлайн отчет (3-4 слайда)</a:t>
            </a:r>
          </a:p>
          <a:p>
            <a:pPr marL="342900" lvl="3" indent="-342900">
              <a:spcBef>
                <a:spcPts val="700"/>
              </a:spcBef>
              <a:buClr>
                <a:srgbClr val="000000"/>
              </a:buClr>
              <a:buSzPts val="1400"/>
              <a:buAutoNum type="arabicPeriod"/>
            </a:pPr>
            <a:r>
              <a:t>Опция 2 = плоские таблицы + детальный отчет и презентация (40-60 слайдов) </a:t>
            </a:r>
          </a:p>
        </p:txBody>
      </p:sp>
      <p:sp>
        <p:nvSpPr>
          <p:cNvPr id="112" name="Google Shape;101;p3"/>
          <p:cNvSpPr txBox="1"/>
          <p:nvPr/>
        </p:nvSpPr>
        <p:spPr>
          <a:xfrm>
            <a:off x="519204" y="3752261"/>
            <a:ext cx="4567446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Кого опрашиваем (выборка):</a:t>
            </a:r>
          </a:p>
        </p:txBody>
      </p:sp>
      <p:sp>
        <p:nvSpPr>
          <p:cNvPr id="113" name="Google Shape;102;p3"/>
          <p:cNvSpPr txBox="1"/>
          <p:nvPr/>
        </p:nvSpPr>
        <p:spPr>
          <a:xfrm>
            <a:off x="533646" y="4600450"/>
            <a:ext cx="9268854" cy="781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t>Мужчины / женщины, 18-54, репрезентативные квоты на ГЕО, пол, возраст. </a:t>
            </a:r>
          </a:p>
          <a:p>
            <a:pPr lvl="3">
              <a:spcBef>
                <a:spcPts val="700"/>
              </a:spcBef>
            </a:pPr>
            <a:r>
              <a:t>Количество респондентов: B2C - 800 респондентов. 400 – Ташкент, 400 - регионы</a:t>
            </a:r>
          </a:p>
        </p:txBody>
      </p:sp>
      <p:sp>
        <p:nvSpPr>
          <p:cNvPr id="114" name="Google Shape;100;p3"/>
          <p:cNvSpPr txBox="1"/>
          <p:nvPr/>
        </p:nvSpPr>
        <p:spPr>
          <a:xfrm>
            <a:off x="533646" y="4348183"/>
            <a:ext cx="8002400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b="1"/>
            </a:pPr>
            <a:r>
              <a:t>B2C</a:t>
            </a:r>
          </a:p>
        </p:txBody>
      </p:sp>
      <p:sp>
        <p:nvSpPr>
          <p:cNvPr id="115" name="Google Shape;100;p3"/>
          <p:cNvSpPr txBox="1"/>
          <p:nvPr/>
        </p:nvSpPr>
        <p:spPr>
          <a:xfrm>
            <a:off x="533646" y="5272601"/>
            <a:ext cx="8002400" cy="1213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b="1"/>
            </a:pPr>
            <a:r>
              <a:t>B2B</a:t>
            </a:r>
          </a:p>
          <a:p>
            <a:pPr lvl="3"/>
            <a:r>
              <a:t>Мужчины / женщины, 24-54, репрезентативные квоты на ГЕО, пол, должность (!) (Учредитель, коммерческий или генеральный директор, их заместители, глав.бухгалтер/бухглатер, фин. директор и его заместитель )</a:t>
            </a:r>
          </a:p>
          <a:p>
            <a:pPr lvl="3"/>
            <a:endParaRPr/>
          </a:p>
          <a:p>
            <a:pPr lvl="3"/>
            <a:r>
              <a:t>Кол-во респондентов: 200 респондентов, 100-Ташкент, 100 - регионы</a:t>
            </a:r>
          </a:p>
        </p:txBody>
      </p:sp>
      <p:pic>
        <p:nvPicPr>
          <p:cNvPr id="116" name="Рисунок 11" descr="Рисунок 11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766368" y="423334"/>
            <a:ext cx="2705262" cy="6919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07;p4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Задачи и описание</a:t>
            </a:r>
          </a:p>
        </p:txBody>
      </p:sp>
      <p:sp>
        <p:nvSpPr>
          <p:cNvPr id="119" name="Google Shape;109;p4"/>
          <p:cNvSpPr txBox="1"/>
          <p:nvPr/>
        </p:nvSpPr>
        <p:spPr>
          <a:xfrm>
            <a:off x="643249" y="2070836"/>
            <a:ext cx="896610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География:</a:t>
            </a:r>
          </a:p>
        </p:txBody>
      </p:sp>
      <p:sp>
        <p:nvSpPr>
          <p:cNvPr id="120" name="Google Shape;110;p4"/>
          <p:cNvSpPr txBox="1"/>
          <p:nvPr/>
        </p:nvSpPr>
        <p:spPr>
          <a:xfrm>
            <a:off x="643250" y="3792438"/>
            <a:ext cx="8303653" cy="613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endParaRPr/>
          </a:p>
          <a:p>
            <a:pPr lvl="3">
              <a:spcBef>
                <a:spcPts val="1000"/>
              </a:spcBef>
              <a:defRPr sz="2000" b="1"/>
            </a:pPr>
            <a:r>
              <a:t>Разрезы для B2C: </a:t>
            </a:r>
            <a:r>
              <a:rPr sz="1400" b="0"/>
              <a:t>пол, возрастные разрезы: 18-24, 25-44, 44-54, +ГЕО</a:t>
            </a:r>
          </a:p>
        </p:txBody>
      </p:sp>
      <p:sp>
        <p:nvSpPr>
          <p:cNvPr id="121" name="Google Shape;111;p4"/>
          <p:cNvSpPr txBox="1"/>
          <p:nvPr/>
        </p:nvSpPr>
        <p:spPr>
          <a:xfrm>
            <a:off x="643249" y="2437790"/>
            <a:ext cx="8303702" cy="1365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t>Группа 1 – Ташкент и Ташкентская область</a:t>
            </a:r>
          </a:p>
          <a:p>
            <a:pPr lvl="3">
              <a:spcBef>
                <a:spcPts val="700"/>
              </a:spcBef>
            </a:pPr>
            <a:r>
              <a:t>Группа 2 – Наманганская, Андижанская, Ферганская область</a:t>
            </a:r>
          </a:p>
          <a:p>
            <a:pPr lvl="3">
              <a:spcBef>
                <a:spcPts val="700"/>
              </a:spcBef>
            </a:pPr>
            <a:r>
              <a:t>Группа 3 – Самаркандская, Бухарская, Навои области</a:t>
            </a:r>
          </a:p>
          <a:p>
            <a:pPr lvl="3">
              <a:spcBef>
                <a:spcPts val="700"/>
              </a:spcBef>
            </a:pPr>
            <a:r>
              <a:t>Группа 4 – Республика Каракалпакстан, Хорезмская область</a:t>
            </a:r>
          </a:p>
          <a:p>
            <a:pPr lvl="3">
              <a:spcBef>
                <a:spcPts val="700"/>
              </a:spcBef>
            </a:pPr>
            <a:r>
              <a:t>Группа 5 – Кашкадарьинская, Сурхандарьинская области </a:t>
            </a:r>
          </a:p>
        </p:txBody>
      </p:sp>
      <p:sp>
        <p:nvSpPr>
          <p:cNvPr id="122" name="Google Shape;115;p4"/>
          <p:cNvSpPr txBox="1"/>
          <p:nvPr/>
        </p:nvSpPr>
        <p:spPr>
          <a:xfrm>
            <a:off x="643257" y="1238101"/>
            <a:ext cx="8966173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1800" b="1"/>
            </a:pPr>
            <a:r>
              <a:t>Предпочтительный метод сбора данных и размер анкеты</a:t>
            </a:r>
          </a:p>
        </p:txBody>
      </p:sp>
      <p:sp>
        <p:nvSpPr>
          <p:cNvPr id="123" name="Google Shape;116;p4"/>
          <p:cNvSpPr txBox="1"/>
          <p:nvPr/>
        </p:nvSpPr>
        <p:spPr>
          <a:xfrm>
            <a:off x="643250" y="1534202"/>
            <a:ext cx="8002500" cy="400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t>B2C:CAPI или CAWI, до 20 Минут</a:t>
            </a:r>
          </a:p>
          <a:p>
            <a:pPr lvl="3"/>
            <a:r>
              <a:t>B2B: CAPI или CAWI или CATI, до 20 Минут</a:t>
            </a:r>
          </a:p>
        </p:txBody>
      </p:sp>
      <p:pic>
        <p:nvPicPr>
          <p:cNvPr id="124" name="Рисунок 8" descr="Рисунок 8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9186380" y="431763"/>
            <a:ext cx="2509929" cy="642003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Google Shape;110;p4"/>
          <p:cNvSpPr txBox="1"/>
          <p:nvPr/>
        </p:nvSpPr>
        <p:spPr>
          <a:xfrm>
            <a:off x="643250" y="4443898"/>
            <a:ext cx="8303653" cy="613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endParaRPr/>
          </a:p>
          <a:p>
            <a:pPr lvl="3">
              <a:spcBef>
                <a:spcPts val="1000"/>
              </a:spcBef>
              <a:defRPr sz="2000" b="1"/>
            </a:pPr>
            <a:r>
              <a:t>Разрезы для B2B: </a:t>
            </a:r>
            <a:r>
              <a:rPr sz="1400" b="0"/>
              <a:t>пол, возрастные разрезы: 24-44, 44-54, +ГЕО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4;p5"/>
          <p:cNvSpPr txBox="1"/>
          <p:nvPr/>
        </p:nvSpPr>
        <p:spPr>
          <a:xfrm>
            <a:off x="430820" y="277919"/>
            <a:ext cx="12130252" cy="1252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4400" b="1"/>
            </a:pPr>
            <a:r>
              <a:t>KPI</a:t>
            </a:r>
          </a:p>
          <a:p>
            <a:pPr>
              <a:defRPr sz="1800" b="1"/>
            </a:pPr>
            <a:r>
              <a:t>Для примера. Конечный список может отличатся</a:t>
            </a:r>
          </a:p>
        </p:txBody>
      </p:sp>
      <p:sp>
        <p:nvSpPr>
          <p:cNvPr id="128" name="Google Shape;127;p5"/>
          <p:cNvSpPr txBox="1"/>
          <p:nvPr/>
        </p:nvSpPr>
        <p:spPr>
          <a:xfrm>
            <a:off x="346897" y="2750511"/>
            <a:ext cx="4480167" cy="3338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1100"/>
            </a:pPr>
            <a:r>
              <a:t>ТОМ</a:t>
            </a:r>
          </a:p>
          <a:p>
            <a:pPr>
              <a:defRPr sz="1100"/>
            </a:pPr>
            <a:r>
              <a:t>Sp Brand Awareness при упоминании VISA и вкладов</a:t>
            </a:r>
          </a:p>
          <a:p>
            <a:pPr>
              <a:defRPr sz="1100"/>
            </a:pPr>
            <a:r>
              <a:t>Brand Imagery</a:t>
            </a:r>
          </a:p>
          <a:p>
            <a:pPr>
              <a:defRPr sz="1100"/>
            </a:pPr>
            <a:endParaRPr/>
          </a:p>
          <a:p>
            <a:pPr>
              <a:defRPr sz="1100"/>
            </a:pPr>
            <a:r>
              <a:t>Атрибуты имидж</a:t>
            </a:r>
          </a:p>
          <a:p>
            <a:pPr>
              <a:defRPr sz="1100"/>
            </a:pPr>
            <a:r>
              <a:t>NPS</a:t>
            </a:r>
          </a:p>
          <a:p>
            <a:pPr>
              <a:defRPr sz="1100"/>
            </a:pPr>
            <a:r>
              <a:t>Кол-во банковских продуктов, которые использует респондент (карта, вклад, микрокредит, ипотека, автокредит)</a:t>
            </a:r>
          </a:p>
          <a:p>
            <a:pPr>
              <a:defRPr sz="1100"/>
            </a:pPr>
            <a:endParaRPr/>
          </a:p>
          <a:p>
            <a:pPr>
              <a:defRPr sz="1100" b="1"/>
            </a:pPr>
            <a:r>
              <a:t>Вклад рекламных активов в знание: AD Recall</a:t>
            </a:r>
          </a:p>
          <a:p>
            <a:pPr>
              <a:defRPr sz="1100"/>
            </a:pPr>
            <a:r>
              <a:t>ТВ</a:t>
            </a:r>
          </a:p>
          <a:p>
            <a:pPr>
              <a:defRPr sz="1100"/>
            </a:pPr>
            <a:r>
              <a:t>Наружная реклама</a:t>
            </a:r>
          </a:p>
          <a:p>
            <a:pPr>
              <a:defRPr sz="1100"/>
            </a:pPr>
            <a:r>
              <a:t>Реклама в СМИ (digital)</a:t>
            </a:r>
          </a:p>
          <a:p>
            <a:pPr>
              <a:defRPr sz="1100"/>
            </a:pPr>
            <a:r>
              <a:t>Баннерная реклама в интернете</a:t>
            </a:r>
          </a:p>
          <a:p>
            <a:pPr>
              <a:defRPr sz="1100"/>
            </a:pPr>
            <a:r>
              <a:t>Реклама у блогеров/в сообществах</a:t>
            </a:r>
          </a:p>
          <a:p>
            <a:pPr>
              <a:defRPr sz="1100"/>
            </a:pPr>
            <a:r>
              <a:t>Реклама в поиске (Гугл, Яндекс)</a:t>
            </a:r>
          </a:p>
          <a:p>
            <a:pPr>
              <a:defRPr sz="1100"/>
            </a:pPr>
            <a:r>
              <a:t>Радио</a:t>
            </a:r>
          </a:p>
          <a:p>
            <a:pPr>
              <a:defRPr sz="1100"/>
            </a:pPr>
            <a:r>
              <a:t>Офисы банка</a:t>
            </a:r>
          </a:p>
          <a:p>
            <a:pPr>
              <a:defRPr sz="1100"/>
            </a:pPr>
            <a:r>
              <a:t>Рекомендации</a:t>
            </a:r>
          </a:p>
          <a:p>
            <a:endParaRPr/>
          </a:p>
        </p:txBody>
      </p:sp>
      <p:pic>
        <p:nvPicPr>
          <p:cNvPr id="129" name="Google Shape;128;p5" descr="Google Shape;128;p5"/>
          <p:cNvPicPr>
            <a:picLocks noChangeAspect="1"/>
          </p:cNvPicPr>
          <p:nvPr/>
        </p:nvPicPr>
        <p:blipFill>
          <a:blip r:embed="rId2">
            <a:extLst/>
          </a:blip>
          <a:srcRect l="21933" t="36794" r="23934" b="34191"/>
          <a:stretch>
            <a:fillRect/>
          </a:stretch>
        </p:blipFill>
        <p:spPr>
          <a:xfrm>
            <a:off x="9980175" y="6069053"/>
            <a:ext cx="1769424" cy="670197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TextBox 2"/>
          <p:cNvSpPr txBox="1"/>
          <p:nvPr/>
        </p:nvSpPr>
        <p:spPr>
          <a:xfrm>
            <a:off x="3300286" y="1895265"/>
            <a:ext cx="1401371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B2C</a:t>
            </a:r>
          </a:p>
        </p:txBody>
      </p:sp>
      <p:sp>
        <p:nvSpPr>
          <p:cNvPr id="131" name="TextBox 16"/>
          <p:cNvSpPr txBox="1"/>
          <p:nvPr/>
        </p:nvSpPr>
        <p:spPr>
          <a:xfrm>
            <a:off x="9506074" y="1964233"/>
            <a:ext cx="1401371" cy="54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B2B</a:t>
            </a:r>
          </a:p>
        </p:txBody>
      </p:sp>
      <p:sp>
        <p:nvSpPr>
          <p:cNvPr id="132" name="Google Shape;127;p5"/>
          <p:cNvSpPr txBox="1"/>
          <p:nvPr/>
        </p:nvSpPr>
        <p:spPr>
          <a:xfrm>
            <a:off x="6657032" y="2771571"/>
            <a:ext cx="4162130" cy="3020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1000"/>
            </a:pPr>
            <a:r>
              <a:t>ТОМ</a:t>
            </a:r>
            <a:endParaRPr sz="1200"/>
          </a:p>
          <a:p>
            <a:pPr>
              <a:defRPr sz="1000"/>
            </a:pPr>
            <a:r>
              <a:t>Sp Brand Awareness</a:t>
            </a:r>
            <a:endParaRPr sz="1200"/>
          </a:p>
          <a:p>
            <a:pPr>
              <a:defRPr sz="1000"/>
            </a:pPr>
            <a:endParaRPr sz="1200"/>
          </a:p>
          <a:p>
            <a:pPr>
              <a:defRPr sz="1000"/>
            </a:pPr>
            <a:r>
              <a:t>Атрибуты имидж</a:t>
            </a:r>
            <a:endParaRPr sz="1200"/>
          </a:p>
          <a:p>
            <a:pPr>
              <a:defRPr sz="1000"/>
            </a:pPr>
            <a:r>
              <a:t>NPS</a:t>
            </a:r>
          </a:p>
          <a:p>
            <a:pPr>
              <a:defRPr sz="1000"/>
            </a:pPr>
            <a:endParaRPr/>
          </a:p>
          <a:p>
            <a:pPr>
              <a:defRPr sz="1000" b="1"/>
            </a:pPr>
            <a:r>
              <a:t>Вклад рекламных активов в знание:</a:t>
            </a:r>
            <a:endParaRPr sz="1200"/>
          </a:p>
          <a:p>
            <a:pPr>
              <a:defRPr sz="1000"/>
            </a:pPr>
            <a:r>
              <a:t>ТВ</a:t>
            </a:r>
            <a:endParaRPr sz="1200"/>
          </a:p>
          <a:p>
            <a:pPr>
              <a:defRPr sz="1000"/>
            </a:pPr>
            <a:r>
              <a:t>Наружная реклама</a:t>
            </a:r>
            <a:endParaRPr sz="1200"/>
          </a:p>
          <a:p>
            <a:pPr>
              <a:defRPr sz="1000"/>
            </a:pPr>
            <a:r>
              <a:t>Реклама в СМИ (digital)</a:t>
            </a:r>
            <a:endParaRPr sz="1200"/>
          </a:p>
          <a:p>
            <a:pPr>
              <a:defRPr sz="1000"/>
            </a:pPr>
            <a:r>
              <a:t>Баннерная реклама в интернете</a:t>
            </a:r>
          </a:p>
          <a:p>
            <a:pPr>
              <a:defRPr sz="1000"/>
            </a:pPr>
            <a:r>
              <a:t>Реклама у блогеров/в сообществах</a:t>
            </a:r>
          </a:p>
          <a:p>
            <a:pPr>
              <a:defRPr sz="1000"/>
            </a:pPr>
            <a:r>
              <a:t>Реклама в поиске (Гугл, Яндекс)</a:t>
            </a:r>
            <a:endParaRPr sz="1200"/>
          </a:p>
          <a:p>
            <a:pPr>
              <a:defRPr sz="1000"/>
            </a:pPr>
            <a:r>
              <a:t>Радио</a:t>
            </a:r>
            <a:endParaRPr sz="1200"/>
          </a:p>
          <a:p>
            <a:pPr>
              <a:defRPr sz="1000"/>
            </a:pPr>
            <a:r>
              <a:t>Офисы банка</a:t>
            </a:r>
            <a:endParaRPr sz="1200"/>
          </a:p>
          <a:p>
            <a:pPr>
              <a:defRPr sz="1000"/>
            </a:pPr>
            <a:r>
              <a:t>Рекомендации коллег друзей знакомых</a:t>
            </a:r>
          </a:p>
          <a:p>
            <a:pPr>
              <a:defRPr sz="1000"/>
            </a:pPr>
            <a:r>
              <a:t>Пункты самовывоза Uzum Market</a:t>
            </a:r>
          </a:p>
          <a:p>
            <a:pPr>
              <a:defRPr sz="1000"/>
            </a:pPr>
            <a:r>
              <a:t>Бренды Uzum Business/Market/Academy</a:t>
            </a:r>
          </a:p>
          <a:p>
            <a:pPr>
              <a:defRPr sz="1000"/>
            </a:pPr>
            <a:r>
              <a:t>Агенты и менеджеры по продажам</a:t>
            </a:r>
          </a:p>
          <a:p>
            <a:pPr>
              <a:defRPr sz="1000"/>
            </a:pPr>
            <a:r>
              <a:t>Партнёры (Arca, Era, SmartOne)</a:t>
            </a:r>
          </a:p>
          <a:p>
            <a:pPr>
              <a:defRPr sz="1000"/>
            </a:pPr>
            <a:r>
              <a:t>Мероприятия (event)</a:t>
            </a:r>
          </a:p>
        </p:txBody>
      </p:sp>
      <p:pic>
        <p:nvPicPr>
          <p:cNvPr id="133" name="Рисунок 12" descr="Рисунок 12"/>
          <p:cNvPicPr>
            <a:picLocks noChangeAspect="1"/>
          </p:cNvPicPr>
          <p:nvPr/>
        </p:nvPicPr>
        <p:blipFill>
          <a:blip r:embed="rId3">
            <a:extLst/>
          </a:blip>
          <a:srcRect l="13570" t="37323" r="8240" b="27121"/>
          <a:stretch>
            <a:fillRect/>
          </a:stretch>
        </p:blipFill>
        <p:spPr>
          <a:xfrm>
            <a:off x="536768" y="1755608"/>
            <a:ext cx="2705262" cy="691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Рисунок 14" descr="Рисунок 14"/>
          <p:cNvPicPr>
            <a:picLocks noChangeAspect="1"/>
          </p:cNvPicPr>
          <p:nvPr/>
        </p:nvPicPr>
        <p:blipFill>
          <a:blip r:embed="rId3">
            <a:extLst/>
          </a:blip>
          <a:srcRect l="13570" t="37323" r="8240" b="27121"/>
          <a:stretch>
            <a:fillRect/>
          </a:stretch>
        </p:blipFill>
        <p:spPr>
          <a:xfrm>
            <a:off x="6840221" y="1824084"/>
            <a:ext cx="2509930" cy="6420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8;p6"/>
          <p:cNvSpPr txBox="1"/>
          <p:nvPr/>
        </p:nvSpPr>
        <p:spPr>
          <a:xfrm>
            <a:off x="455758" y="304324"/>
            <a:ext cx="12130207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Конкуренты (рынок)</a:t>
            </a:r>
          </a:p>
        </p:txBody>
      </p:sp>
      <p:pic>
        <p:nvPicPr>
          <p:cNvPr id="137" name="Google Shape;142;p6" descr="Google Shape;142;p6"/>
          <p:cNvPicPr>
            <a:picLocks noChangeAspect="1"/>
          </p:cNvPicPr>
          <p:nvPr/>
        </p:nvPicPr>
        <p:blipFill>
          <a:blip r:embed="rId2">
            <a:extLst/>
          </a:blip>
          <a:srcRect l="21933" t="36794" r="23934" b="34191"/>
          <a:stretch>
            <a:fillRect/>
          </a:stretch>
        </p:blipFill>
        <p:spPr>
          <a:xfrm>
            <a:off x="9980175" y="6069053"/>
            <a:ext cx="1769424" cy="670197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Google Shape;143;p6"/>
          <p:cNvSpPr txBox="1"/>
          <p:nvPr/>
        </p:nvSpPr>
        <p:spPr>
          <a:xfrm>
            <a:off x="346700" y="2669075"/>
            <a:ext cx="2655575" cy="1914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b="1"/>
            </a:pPr>
            <a:r>
              <a:t>Банки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Ипак Йули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Хамкорбанк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Asakabank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Infinbank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Капиталбанк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TBC*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Agrobank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Xalq bank*</a:t>
            </a:r>
          </a:p>
        </p:txBody>
      </p:sp>
      <p:sp>
        <p:nvSpPr>
          <p:cNvPr id="139" name="TextBox 21"/>
          <p:cNvSpPr txBox="1"/>
          <p:nvPr/>
        </p:nvSpPr>
        <p:spPr>
          <a:xfrm>
            <a:off x="3300286" y="1895265"/>
            <a:ext cx="1401371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B2C</a:t>
            </a:r>
          </a:p>
        </p:txBody>
      </p:sp>
      <p:sp>
        <p:nvSpPr>
          <p:cNvPr id="140" name="TextBox 24"/>
          <p:cNvSpPr txBox="1"/>
          <p:nvPr/>
        </p:nvSpPr>
        <p:spPr>
          <a:xfrm>
            <a:off x="9469557" y="2017621"/>
            <a:ext cx="1401371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B2B</a:t>
            </a:r>
          </a:p>
        </p:txBody>
      </p:sp>
      <p:sp>
        <p:nvSpPr>
          <p:cNvPr id="141" name="Google Shape;143;p6"/>
          <p:cNvSpPr txBox="1"/>
          <p:nvPr/>
        </p:nvSpPr>
        <p:spPr>
          <a:xfrm>
            <a:off x="6600092" y="2669075"/>
            <a:ext cx="2655576" cy="211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b="1"/>
            </a:pPr>
            <a:r>
              <a:t>Банки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Хамкорбанк 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Ипак Йули Банк 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SQB (Промстройбанк) 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NBU 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Ипотека-банк 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Капиталбанк 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Агробанк 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Давр Банк </a:t>
            </a:r>
          </a:p>
          <a:p>
            <a:pPr marL="457200" indent="-304800">
              <a:buClr>
                <a:srgbClr val="000000"/>
              </a:buClr>
              <a:buSzPts val="1400"/>
              <a:buAutoNum type="arabicPeriod"/>
            </a:pPr>
            <a:r>
              <a:t>Xalq Bank</a:t>
            </a:r>
          </a:p>
        </p:txBody>
      </p:sp>
      <p:pic>
        <p:nvPicPr>
          <p:cNvPr id="142" name="Рисунок 12" descr="Рисунок 12"/>
          <p:cNvPicPr>
            <a:picLocks noChangeAspect="1"/>
          </p:cNvPicPr>
          <p:nvPr/>
        </p:nvPicPr>
        <p:blipFill>
          <a:blip r:embed="rId3">
            <a:extLst/>
          </a:blip>
          <a:srcRect l="13570" t="37323" r="8240" b="27121"/>
          <a:stretch>
            <a:fillRect/>
          </a:stretch>
        </p:blipFill>
        <p:spPr>
          <a:xfrm>
            <a:off x="536768" y="1755608"/>
            <a:ext cx="2705262" cy="691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Рисунок 13" descr="Рисунок 13"/>
          <p:cNvPicPr>
            <a:picLocks noChangeAspect="1"/>
          </p:cNvPicPr>
          <p:nvPr/>
        </p:nvPicPr>
        <p:blipFill>
          <a:blip r:embed="rId3">
            <a:extLst/>
          </a:blip>
          <a:srcRect l="13570" t="37323" r="8240" b="27121"/>
          <a:stretch>
            <a:fillRect/>
          </a:stretch>
        </p:blipFill>
        <p:spPr>
          <a:xfrm>
            <a:off x="6824180" y="1701661"/>
            <a:ext cx="2509929" cy="6420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63;p7"/>
          <p:cNvSpPr txBox="1"/>
          <p:nvPr/>
        </p:nvSpPr>
        <p:spPr>
          <a:xfrm>
            <a:off x="455758" y="223243"/>
            <a:ext cx="12130207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Атрибуты</a:t>
            </a:r>
          </a:p>
        </p:txBody>
      </p:sp>
      <p:sp>
        <p:nvSpPr>
          <p:cNvPr id="146" name="Google Shape;165;p7"/>
          <p:cNvSpPr txBox="1"/>
          <p:nvPr/>
        </p:nvSpPr>
        <p:spPr>
          <a:xfrm>
            <a:off x="376356" y="1009488"/>
            <a:ext cx="8825396" cy="26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1200" b="1"/>
            </a:lvl1pPr>
          </a:lstStyle>
          <a:p>
            <a:r>
              <a:t>Критерии выбора банка</a:t>
            </a:r>
          </a:p>
        </p:txBody>
      </p:sp>
      <p:sp>
        <p:nvSpPr>
          <p:cNvPr id="147" name="TextBox 15"/>
          <p:cNvSpPr txBox="1"/>
          <p:nvPr/>
        </p:nvSpPr>
        <p:spPr>
          <a:xfrm>
            <a:off x="3468728" y="1491747"/>
            <a:ext cx="1401371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B2C</a:t>
            </a:r>
          </a:p>
        </p:txBody>
      </p:sp>
      <p:sp>
        <p:nvSpPr>
          <p:cNvPr id="148" name="TextBox 17"/>
          <p:cNvSpPr txBox="1"/>
          <p:nvPr/>
        </p:nvSpPr>
        <p:spPr>
          <a:xfrm>
            <a:off x="9658475" y="1478670"/>
            <a:ext cx="1401371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B2B</a:t>
            </a:r>
          </a:p>
        </p:txBody>
      </p:sp>
      <p:sp>
        <p:nvSpPr>
          <p:cNvPr id="149" name="Google Shape;143;p6"/>
          <p:cNvSpPr txBox="1"/>
          <p:nvPr/>
        </p:nvSpPr>
        <p:spPr>
          <a:xfrm>
            <a:off x="376356" y="2143692"/>
            <a:ext cx="5341046" cy="4467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Приложение, в котором можно решить все банковские вопросы (мультифункциональный онлайн-банк) 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Удобное расположение офисов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В офисах банка нет долгих очередей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В приложении и офисах банка можно отправлять переводы в другие страны, в том числе РФ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Удобный и понятный интерфейс приложения 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Имеет хорошую службу поддержки по телефону (быстрое и качественное решение вопросов) 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Удобный сайт, на котором легко найти нужную информацию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Выгодные ставки по вкладам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Выгодные ставки по кредитам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Нравится условия по выпуску и обслуживанию карт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Низкая или отсутствующая комиссия за переводы с карты на карту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Много банкоматов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Низкая/отсутствует комиссия за снятие наличных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Этот банк надежный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Получаю зарплату на карту этого банка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Расплачиваюсь картой в путешествиях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Банк предлагает кредитную карту на выгодных условиях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  <a:defRPr sz="1300"/>
            </a:pPr>
            <a:r>
              <a:t>У меня есть кредитная карта в банке</a:t>
            </a:r>
          </a:p>
        </p:txBody>
      </p:sp>
      <p:sp>
        <p:nvSpPr>
          <p:cNvPr id="150" name="Google Shape;143;p6"/>
          <p:cNvSpPr txBox="1"/>
          <p:nvPr/>
        </p:nvSpPr>
        <p:spPr>
          <a:xfrm>
            <a:off x="6406670" y="2154032"/>
            <a:ext cx="5341047" cy="4352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Оперативно и быстро могу совершить все операции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Служба поддержки помогает решить все вопросы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Выгодные условия по кредитам для предпринимателем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Выгодные условия по вкладам для бизнеса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Выгодные тарифы на платежи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Выгодные условия на вывод средств на карты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Удобное ДБО (онлайн-банкинг), в котором можно совершить все операции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Выгодные условия зарплатного проекта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Акции и подарки от банка для предпринимателей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Есть приложение, в котором можно совершать операции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Наличие валютных карт, которые можно привязать к расчетному счету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Бесплатное обслуживание расчетного счета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Низкая комиссия за оборот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Надежный банк, которому можно доверить деньги бизнеса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Легко открыть расчетный счет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Можно открыть расчетный счет без визита в банк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Офис банка находится рядом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Нет очередей в офисах банка</a:t>
            </a:r>
          </a:p>
          <a:p>
            <a:pPr marL="342900" indent="-342900">
              <a:buClr>
                <a:srgbClr val="000000"/>
              </a:buClr>
              <a:buSzPct val="100000"/>
              <a:buAutoNum type="arabicPeriod"/>
            </a:pPr>
            <a:r>
              <a:t>Вежливое обслуживание в офисах и по телефону</a:t>
            </a:r>
          </a:p>
        </p:txBody>
      </p:sp>
      <p:pic>
        <p:nvPicPr>
          <p:cNvPr id="151" name="Рисунок 11" descr="Рисунок 11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72620" y="1388912"/>
            <a:ext cx="2550388" cy="6523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Рисунок 18" descr="Рисунок 18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7278498" y="1437257"/>
            <a:ext cx="2334258" cy="5970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69;p2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2. Тайный покупатель</a:t>
            </a:r>
          </a:p>
        </p:txBody>
      </p:sp>
      <p:sp>
        <p:nvSpPr>
          <p:cNvPr id="155" name="Google Shape;86;p2"/>
          <p:cNvSpPr txBox="1"/>
          <p:nvPr/>
        </p:nvSpPr>
        <p:spPr>
          <a:xfrm>
            <a:off x="555114" y="2647101"/>
            <a:ext cx="10279310" cy="1051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lnSpc>
                <a:spcPct val="150000"/>
              </a:lnSpc>
              <a:defRPr sz="1800"/>
            </a:pPr>
            <a:r>
              <a:t>Проведение ежеквартального/ дважды в год исследования "Тайный покупатель" для оценки качества обслуживания в филиалах KAPITALBANK в Ташкенте. Исследование проводится по двум направлениям:</a:t>
            </a:r>
          </a:p>
        </p:txBody>
      </p:sp>
      <p:sp>
        <p:nvSpPr>
          <p:cNvPr id="156" name="Google Shape;88;p2"/>
          <p:cNvSpPr txBox="1"/>
          <p:nvPr/>
        </p:nvSpPr>
        <p:spPr>
          <a:xfrm>
            <a:off x="527068" y="4287012"/>
            <a:ext cx="8002400" cy="655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lnSpc>
                <a:spcPct val="150000"/>
              </a:lnSpc>
              <a:defRPr sz="1800"/>
            </a:pPr>
            <a:r>
              <a:t>1. B2C сегмент – розничные услуги KAPITALBANK B2C</a:t>
            </a:r>
          </a:p>
          <a:p>
            <a:pPr lvl="3">
              <a:lnSpc>
                <a:spcPct val="150000"/>
              </a:lnSpc>
              <a:defRPr sz="1800"/>
            </a:pPr>
            <a:r>
              <a:t>2. B2B сегмент – услуги для юридических лиц KAPITALBANK B2B (SME)</a:t>
            </a:r>
          </a:p>
        </p:txBody>
      </p:sp>
      <p:pic>
        <p:nvPicPr>
          <p:cNvPr id="157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Google Shape;89;p2"/>
          <p:cNvSpPr txBox="1"/>
          <p:nvPr/>
        </p:nvSpPr>
        <p:spPr>
          <a:xfrm>
            <a:off x="527068" y="2158758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Цель: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69;p2"/>
          <p:cNvSpPr txBox="1"/>
          <p:nvPr/>
        </p:nvSpPr>
        <p:spPr>
          <a:xfrm>
            <a:off x="368423" y="846548"/>
            <a:ext cx="9341176" cy="548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3200" b="1"/>
            </a:lvl1pPr>
          </a:lstStyle>
          <a:p>
            <a:r>
              <a:t>Объем и частота исследования</a:t>
            </a:r>
          </a:p>
        </p:txBody>
      </p:sp>
      <p:sp>
        <p:nvSpPr>
          <p:cNvPr id="161" name="Google Shape;89;p2"/>
          <p:cNvSpPr txBox="1"/>
          <p:nvPr/>
        </p:nvSpPr>
        <p:spPr>
          <a:xfrm>
            <a:off x="640260" y="3556461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Объекты</a:t>
            </a:r>
          </a:p>
        </p:txBody>
      </p:sp>
      <p:sp>
        <p:nvSpPr>
          <p:cNvPr id="162" name="Google Shape;90;p2"/>
          <p:cNvSpPr txBox="1"/>
          <p:nvPr/>
        </p:nvSpPr>
        <p:spPr>
          <a:xfrm>
            <a:off x="654282" y="3952918"/>
            <a:ext cx="1007878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342900" lvl="3" indent="-342900">
              <a:buClr>
                <a:srgbClr val="000000"/>
              </a:buClr>
              <a:buSzPct val="100000"/>
              <a:buAutoNum type="arabicPeriod"/>
              <a:defRPr sz="1800"/>
            </a:pPr>
            <a:r>
              <a:rPr dirty="0"/>
              <a:t>B2C </a:t>
            </a:r>
            <a:r>
              <a:rPr dirty="0" err="1"/>
              <a:t>сегмент</a:t>
            </a:r>
            <a:r>
              <a:rPr dirty="0"/>
              <a:t>: в </a:t>
            </a:r>
            <a:r>
              <a:rPr lang="en-US" dirty="0" smtClean="0"/>
              <a:t>17</a:t>
            </a:r>
            <a:r>
              <a:rPr dirty="0" smtClean="0"/>
              <a:t> </a:t>
            </a:r>
            <a:r>
              <a:rPr dirty="0" err="1"/>
              <a:t>филиалах</a:t>
            </a:r>
            <a:r>
              <a:rPr dirty="0"/>
              <a:t>, 21 </a:t>
            </a:r>
            <a:r>
              <a:rPr dirty="0" err="1"/>
              <a:t>минибанках</a:t>
            </a:r>
            <a:r>
              <a:rPr dirty="0"/>
              <a:t>, 4 ЦБУ, 4 ОБУ  KAPITALBANK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всей</a:t>
            </a:r>
            <a:r>
              <a:rPr dirty="0"/>
              <a:t> </a:t>
            </a:r>
            <a:r>
              <a:rPr dirty="0" err="1"/>
              <a:t>Республике</a:t>
            </a:r>
            <a:r>
              <a:rPr dirty="0"/>
              <a:t> </a:t>
            </a:r>
          </a:p>
          <a:p>
            <a:pPr marL="342900" lvl="3" indent="-342900">
              <a:buClr>
                <a:srgbClr val="000000"/>
              </a:buClr>
              <a:buSzPct val="100000"/>
              <a:buAutoNum type="arabicPeriod"/>
              <a:defRPr sz="1800"/>
            </a:pPr>
            <a:r>
              <a:rPr dirty="0"/>
              <a:t>B2B </a:t>
            </a:r>
            <a:r>
              <a:rPr dirty="0" err="1"/>
              <a:t>сегмент</a:t>
            </a:r>
            <a:r>
              <a:rPr dirty="0"/>
              <a:t>: в 3 </a:t>
            </a:r>
            <a:r>
              <a:rPr dirty="0" err="1"/>
              <a:t>филиалах</a:t>
            </a:r>
            <a:r>
              <a:rPr dirty="0"/>
              <a:t> KAPITALBANK в </a:t>
            </a:r>
            <a:r>
              <a:rPr dirty="0" err="1"/>
              <a:t>Ташкенте</a:t>
            </a:r>
            <a:endParaRPr dirty="0"/>
          </a:p>
        </p:txBody>
      </p:sp>
      <p:pic>
        <p:nvPicPr>
          <p:cNvPr id="163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Google Shape;89;p2"/>
          <p:cNvSpPr txBox="1"/>
          <p:nvPr/>
        </p:nvSpPr>
        <p:spPr>
          <a:xfrm>
            <a:off x="535986" y="1920166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Частота</a:t>
            </a:r>
          </a:p>
        </p:txBody>
      </p:sp>
      <p:sp>
        <p:nvSpPr>
          <p:cNvPr id="165" name="Google Shape;90;p2"/>
          <p:cNvSpPr txBox="1"/>
          <p:nvPr/>
        </p:nvSpPr>
        <p:spPr>
          <a:xfrm>
            <a:off x="550008" y="2424710"/>
            <a:ext cx="10078784" cy="614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1800"/>
            </a:pPr>
            <a:r>
              <a:t>1. B2C сегмент: 4 раза в год</a:t>
            </a:r>
          </a:p>
          <a:p>
            <a:pPr lvl="3">
              <a:spcBef>
                <a:spcPts val="700"/>
              </a:spcBef>
              <a:defRPr sz="1800"/>
            </a:pPr>
            <a:r>
              <a:t>2. B2B сегмент: 2 раза в год</a:t>
            </a:r>
          </a:p>
        </p:txBody>
      </p:sp>
      <p:sp>
        <p:nvSpPr>
          <p:cNvPr id="166" name="TextBox 11"/>
          <p:cNvSpPr txBox="1"/>
          <p:nvPr/>
        </p:nvSpPr>
        <p:spPr>
          <a:xfrm>
            <a:off x="368419" y="381268"/>
            <a:ext cx="6004561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Тема Office">
  <a:themeElements>
    <a:clrScheme name="1_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1_Тема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1_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1_Тема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1209</Words>
  <Application>Microsoft Office PowerPoint</Application>
  <PresentationFormat>Широкоэкранный</PresentationFormat>
  <Paragraphs>209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Helvetica Neue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Shirin Yusupova</dc:creator>
  <cp:lastModifiedBy>Natalya Lapina</cp:lastModifiedBy>
  <cp:revision>1</cp:revision>
  <dcterms:modified xsi:type="dcterms:W3CDTF">2024-06-12T05:07:37Z</dcterms:modified>
</cp:coreProperties>
</file>